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8" r:id="rId2"/>
    <p:sldId id="257" r:id="rId3"/>
    <p:sldId id="263" r:id="rId4"/>
    <p:sldId id="259" r:id="rId5"/>
    <p:sldId id="264" r:id="rId6"/>
    <p:sldId id="260" r:id="rId7"/>
    <p:sldId id="261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7" autoAdjust="0"/>
  </p:normalViewPr>
  <p:slideViewPr>
    <p:cSldViewPr>
      <p:cViewPr>
        <p:scale>
          <a:sx n="72" d="100"/>
          <a:sy n="72" d="100"/>
        </p:scale>
        <p:origin x="-13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FB499-CF50-4BF5-BA6A-B2071A75CF0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F9EE-8EA9-4DFB-93EF-168193084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07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Литьевой Мрамор </a:t>
            </a:r>
            <a:br>
              <a:rPr lang="ru-RU" dirty="0" smtClean="0"/>
            </a:br>
            <a:r>
              <a:rPr lang="ru-RU" sz="2400" dirty="0" smtClean="0"/>
              <a:t>(композитный материал)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23899"/>
            <a:ext cx="8568952" cy="301459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Мойки «</a:t>
            </a:r>
            <a:r>
              <a:rPr lang="ru-RU" dirty="0" err="1" smtClean="0"/>
              <a:t>УлГран</a:t>
            </a:r>
            <a:r>
              <a:rPr lang="ru-RU" dirty="0" smtClean="0"/>
              <a:t>» производятся из</a:t>
            </a:r>
            <a:r>
              <a:rPr lang="en-US" dirty="0" smtClean="0"/>
              <a:t> </a:t>
            </a:r>
            <a:r>
              <a:rPr lang="ru-RU" dirty="0" smtClean="0"/>
              <a:t>литьевого мрамора:</a:t>
            </a:r>
          </a:p>
          <a:p>
            <a:pPr>
              <a:buFontTx/>
              <a:buChar char="-"/>
            </a:pPr>
            <a:r>
              <a:rPr lang="ru-RU" dirty="0" smtClean="0"/>
              <a:t>80</a:t>
            </a:r>
            <a:r>
              <a:rPr lang="ru-RU" dirty="0"/>
              <a:t>% </a:t>
            </a:r>
            <a:r>
              <a:rPr lang="ru-RU" dirty="0" smtClean="0"/>
              <a:t>натуральная мраморная крошка </a:t>
            </a:r>
            <a:r>
              <a:rPr lang="ru-RU" dirty="0"/>
              <a:t>(Россия</a:t>
            </a:r>
            <a:r>
              <a:rPr lang="ru-RU" dirty="0" smtClean="0"/>
              <a:t>);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20</a:t>
            </a:r>
            <a:r>
              <a:rPr lang="ru-RU" dirty="0"/>
              <a:t>% </a:t>
            </a:r>
            <a:r>
              <a:rPr lang="ru-RU" dirty="0" smtClean="0"/>
              <a:t>высококачественная полимерная смола;</a:t>
            </a:r>
          </a:p>
          <a:p>
            <a:pPr>
              <a:buFontTx/>
              <a:buChar char="-"/>
            </a:pPr>
            <a:r>
              <a:rPr lang="ru-RU" dirty="0" smtClean="0"/>
              <a:t>натуральные красители. </a:t>
            </a:r>
          </a:p>
          <a:p>
            <a:pPr marL="45720" indent="0">
              <a:buNone/>
            </a:pPr>
            <a:r>
              <a:rPr lang="ru-RU" i="1" dirty="0"/>
              <a:t>В производстве </a:t>
            </a:r>
            <a:r>
              <a:rPr lang="ru-RU" i="1" dirty="0" smtClean="0"/>
              <a:t>используется европейское оборудование.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итоге получается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однородный, надежный и экологически чистый </a:t>
            </a:r>
            <a:r>
              <a:rPr lang="ru-RU" dirty="0" smtClean="0"/>
              <a:t>материал, последнее подтверждено сертификатами качества (представлены в каталоге).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396" y="4470973"/>
            <a:ext cx="1738975" cy="1830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13" y="4470973"/>
            <a:ext cx="1670738" cy="1838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946478"/>
            <a:ext cx="974684" cy="714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888163"/>
            <a:ext cx="895605" cy="773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784" y="4294969"/>
            <a:ext cx="2695461" cy="20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55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1774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Потребительские свойства: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ТОП 5</a:t>
            </a:r>
            <a:r>
              <a:rPr lang="en-US" dirty="0" smtClean="0"/>
              <a:t> </a:t>
            </a:r>
            <a:r>
              <a:rPr lang="ru-RU" dirty="0" smtClean="0"/>
              <a:t>ответов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33443"/>
            <a:ext cx="6855875" cy="412721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ПРОЧНОСТЬ в 8 раз превышающую прочность натурального мрамора и сравнимую только с натуральным </a:t>
            </a:r>
            <a:r>
              <a:rPr lang="ru-RU" dirty="0" smtClean="0"/>
              <a:t>гранитом (</a:t>
            </a:r>
            <a:r>
              <a:rPr lang="ru-RU" i="1" dirty="0"/>
              <a:t>т</a:t>
            </a:r>
            <a:r>
              <a:rPr lang="ru-RU" i="1" dirty="0" smtClean="0"/>
              <a:t>олщина 1-1,5 </a:t>
            </a:r>
            <a:r>
              <a:rPr lang="ru-RU" i="1" dirty="0"/>
              <a:t>см</a:t>
            </a:r>
            <a:r>
              <a:rPr lang="ru-RU" i="1" dirty="0" smtClean="0"/>
              <a:t>.)</a:t>
            </a:r>
            <a:r>
              <a:rPr lang="ru-RU" dirty="0" smtClean="0"/>
              <a:t>;</a:t>
            </a:r>
            <a:endParaRPr lang="ru-RU" dirty="0"/>
          </a:p>
          <a:p>
            <a:pPr>
              <a:buFontTx/>
              <a:buChar char="-"/>
            </a:pPr>
            <a:r>
              <a:rPr lang="ru-RU" i="1" dirty="0" smtClean="0"/>
              <a:t>ЖАРОСТОЙКОСТЬ и устойчивость </a:t>
            </a:r>
            <a:r>
              <a:rPr lang="ru-RU" i="1" dirty="0"/>
              <a:t>к перепадам температур (держит </a:t>
            </a:r>
            <a:r>
              <a:rPr lang="ru-RU" i="1" dirty="0" smtClean="0"/>
              <a:t>термоудар-180с);</a:t>
            </a:r>
            <a:endParaRPr lang="ru-RU" i="1" dirty="0"/>
          </a:p>
          <a:p>
            <a:pPr>
              <a:buFontTx/>
              <a:buChar char="-"/>
            </a:pPr>
            <a:r>
              <a:rPr lang="ru-RU" i="1" dirty="0" smtClean="0"/>
              <a:t>устойчивы </a:t>
            </a:r>
            <a:r>
              <a:rPr lang="ru-RU" i="1" dirty="0"/>
              <a:t>к КРАСИТЕЛЯМ (не бояться контактов </a:t>
            </a:r>
            <a:r>
              <a:rPr lang="ru-RU" i="1" dirty="0" smtClean="0"/>
              <a:t>с </a:t>
            </a:r>
            <a:r>
              <a:rPr lang="ru-RU" i="1" dirty="0"/>
              <a:t>кислотами и щелочами</a:t>
            </a:r>
            <a:r>
              <a:rPr lang="ru-RU" i="1" dirty="0" smtClean="0"/>
              <a:t>);</a:t>
            </a:r>
            <a:endParaRPr lang="ru-RU" i="1" dirty="0"/>
          </a:p>
          <a:p>
            <a:pPr>
              <a:buFontTx/>
              <a:buChar char="-"/>
            </a:pPr>
            <a:r>
              <a:rPr lang="ru-RU" i="1" dirty="0"/>
              <a:t>легкость в УХОДЕ </a:t>
            </a:r>
            <a:r>
              <a:rPr lang="ru-RU" i="1" dirty="0" smtClean="0"/>
              <a:t>и ГИГИЕНИЧНОСТЬ </a:t>
            </a:r>
            <a:r>
              <a:rPr lang="ru-RU" sz="2000" i="1" dirty="0" smtClean="0"/>
              <a:t>(</a:t>
            </a:r>
            <a:r>
              <a:rPr lang="ru-RU" sz="2000" i="1" dirty="0"/>
              <a:t>отсутствие микропор и </a:t>
            </a:r>
            <a:r>
              <a:rPr lang="ru-RU" sz="2000" i="1" dirty="0" err="1"/>
              <a:t>влагопроницаемости</a:t>
            </a:r>
            <a:r>
              <a:rPr lang="ru-RU" sz="2000" i="1" dirty="0"/>
              <a:t>);</a:t>
            </a:r>
          </a:p>
          <a:p>
            <a:pPr>
              <a:buFontTx/>
              <a:buChar char="-"/>
            </a:pPr>
            <a:r>
              <a:rPr lang="ru-RU" i="1" dirty="0" smtClean="0"/>
              <a:t>ГАРАНТИЯ – 2 года, срок службы – 10 лет.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3140968"/>
            <a:ext cx="1512169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4725144"/>
            <a:ext cx="1512169" cy="1540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214692" y="1593230"/>
            <a:ext cx="141135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48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1774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Потребительские свойства:</a:t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717031"/>
            <a:ext cx="2232248" cy="19452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6552728" cy="4752527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i="1" dirty="0" smtClean="0"/>
          </a:p>
          <a:p>
            <a:pPr marL="45720" indent="0">
              <a:buNone/>
            </a:pPr>
            <a:r>
              <a:rPr lang="ru-RU" i="1" dirty="0" smtClean="0"/>
              <a:t>- изделие </a:t>
            </a:r>
            <a:r>
              <a:rPr lang="ru-RU" i="1" dirty="0"/>
              <a:t>выдерживает большие </a:t>
            </a:r>
            <a:r>
              <a:rPr lang="ru-RU" i="1" dirty="0" smtClean="0"/>
              <a:t>НАГРУЗКИ, что подтверждено испытаниями;</a:t>
            </a:r>
            <a:endParaRPr lang="ru-RU" i="1" dirty="0"/>
          </a:p>
          <a:p>
            <a:pPr marL="45720" indent="0">
              <a:buNone/>
            </a:pPr>
            <a:r>
              <a:rPr lang="ru-RU" i="1" dirty="0"/>
              <a:t>- высокое ШУМОПОДАВЛЕНИЕ и полное отсутствие вибрации (меньше шума от падающей воды из крана);</a:t>
            </a:r>
          </a:p>
          <a:p>
            <a:pPr marL="45720" indent="0">
              <a:buNone/>
            </a:pPr>
            <a:r>
              <a:rPr lang="ru-RU" i="1" dirty="0" smtClean="0"/>
              <a:t>- поверхность </a:t>
            </a:r>
            <a:r>
              <a:rPr lang="ru-RU" i="1" dirty="0"/>
              <a:t>на ощупь </a:t>
            </a:r>
            <a:r>
              <a:rPr lang="ru-RU" i="1" dirty="0" smtClean="0"/>
              <a:t>теплая, т.к. низкий </a:t>
            </a:r>
            <a:r>
              <a:rPr lang="ru-RU" i="1" dirty="0"/>
              <a:t>коэффициент </a:t>
            </a:r>
            <a:r>
              <a:rPr lang="ru-RU" i="1" dirty="0" smtClean="0"/>
              <a:t>теплопроводности;</a:t>
            </a:r>
          </a:p>
          <a:p>
            <a:pPr marL="45720" indent="0">
              <a:buNone/>
            </a:pPr>
            <a:r>
              <a:rPr lang="ru-RU" i="1" dirty="0" smtClean="0"/>
              <a:t>- отсутствие </a:t>
            </a:r>
            <a:r>
              <a:rPr lang="ru-RU" i="1" dirty="0"/>
              <a:t>микропор обеспечивает высокие антибактериальные </a:t>
            </a:r>
            <a:r>
              <a:rPr lang="ru-RU" i="1" dirty="0" smtClean="0"/>
              <a:t>характеристики;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- материал обладает изоляционными </a:t>
            </a:r>
            <a:r>
              <a:rPr lang="ru-RU" i="1" dirty="0" smtClean="0"/>
              <a:t>свойствами;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- отсутствует радиоактивный фон, присущий природному </a:t>
            </a:r>
            <a:r>
              <a:rPr lang="ru-RU" i="1" dirty="0" smtClean="0"/>
              <a:t>камню.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3056360"/>
              </p:ext>
            </p:extLst>
          </p:nvPr>
        </p:nvGraphicFramePr>
        <p:xfrm>
          <a:off x="6804248" y="1772816"/>
          <a:ext cx="2232248" cy="1545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124"/>
                <a:gridCol w="1116124"/>
              </a:tblGrid>
              <a:tr h="684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Тест на статическую нагрузку*</a:t>
                      </a:r>
                      <a:endParaRPr lang="ru-RU" sz="1400" b="0" i="1" u="none" strike="noStrike" dirty="0">
                        <a:solidFill>
                          <a:srgbClr val="666666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350 кг</a:t>
                      </a:r>
                      <a:endParaRPr lang="ru-RU" sz="1400" b="0" i="1" u="none" strike="noStrike" dirty="0">
                        <a:solidFill>
                          <a:srgbClr val="666666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Тест на удар, падающий шарик**</a:t>
                      </a:r>
                      <a:endParaRPr lang="ru-RU" sz="1400" b="0" i="1" u="none" strike="noStrike">
                        <a:solidFill>
                          <a:srgbClr val="666666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трещины с 90 см</a:t>
                      </a:r>
                      <a:endParaRPr lang="ru-RU" sz="1400" b="0" i="1" u="none" strike="noStrike" dirty="0">
                        <a:solidFill>
                          <a:srgbClr val="666666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130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116632"/>
            <a:ext cx="8261209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Ассортимент:32 модели</a:t>
            </a:r>
            <a:r>
              <a:rPr lang="ru-RU" sz="3200" dirty="0"/>
              <a:t>, </a:t>
            </a:r>
            <a:r>
              <a:rPr lang="ru-RU" sz="3200" dirty="0" smtClean="0"/>
              <a:t>10 </a:t>
            </a:r>
            <a:r>
              <a:rPr lang="ru-RU" sz="3200" dirty="0"/>
              <a:t>цветов.</a:t>
            </a:r>
            <a:br>
              <a:rPr lang="ru-RU" sz="3200" dirty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5" y="764705"/>
            <a:ext cx="8405224" cy="43204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dirty="0" smtClean="0"/>
              <a:t>Каждый клиент найдет себе мойку по форме, размеру и цвету.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94205"/>
            <a:ext cx="8621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Мойки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крылом; Мойки с одной или двумя чашами.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703" y="2369451"/>
            <a:ext cx="2117350" cy="22073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5055870"/>
            <a:ext cx="2016224" cy="17090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293464"/>
            <a:ext cx="2376531" cy="22583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8880" y="2518112"/>
            <a:ext cx="3626044" cy="19100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055870"/>
            <a:ext cx="2724545" cy="1786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5117286"/>
            <a:ext cx="2088232" cy="166406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2445" y="1316805"/>
            <a:ext cx="8892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ФОРМА: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Круглые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мойки; Прямоугольные мойки; Угловые мойки.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5788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2385" y="4165378"/>
            <a:ext cx="8621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 ЦВЕТУ: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771" y="923577"/>
            <a:ext cx="8892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 РАЗМЕРУ: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87285" y="131489"/>
            <a:ext cx="8261209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/>
              <a:t>Ассортимент:32 модели, 10 цветов.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72044"/>
            <a:ext cx="4523949" cy="2780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1766" y="1507851"/>
            <a:ext cx="2675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Ширина:</a:t>
            </a:r>
          </a:p>
          <a:p>
            <a:r>
              <a:rPr lang="en-US" sz="2800" dirty="0" smtClean="0"/>
              <a:t>Min – 4</a:t>
            </a:r>
            <a:r>
              <a:rPr lang="ru-RU" sz="2800" dirty="0" smtClean="0"/>
              <a:t>20</a:t>
            </a:r>
            <a:r>
              <a:rPr lang="en-US" sz="2800" dirty="0" smtClean="0"/>
              <a:t> </a:t>
            </a:r>
            <a:r>
              <a:rPr lang="ru-RU" sz="2800" dirty="0" smtClean="0"/>
              <a:t>мм.</a:t>
            </a:r>
          </a:p>
          <a:p>
            <a:r>
              <a:rPr lang="en-US" sz="2800" dirty="0" smtClean="0"/>
              <a:t>Max – </a:t>
            </a:r>
            <a:r>
              <a:rPr lang="ru-RU" sz="2800" dirty="0" smtClean="0"/>
              <a:t>1040</a:t>
            </a:r>
            <a:r>
              <a:rPr lang="en-US" sz="2800" dirty="0" smtClean="0"/>
              <a:t> </a:t>
            </a:r>
            <a:r>
              <a:rPr lang="ru-RU" sz="2800" dirty="0" smtClean="0"/>
              <a:t>мм.</a:t>
            </a:r>
          </a:p>
          <a:p>
            <a:endParaRPr lang="ru-RU" sz="2800" dirty="0" smtClean="0"/>
          </a:p>
          <a:p>
            <a:r>
              <a:rPr lang="ru-RU" sz="2800" dirty="0" smtClean="0"/>
              <a:t>Глубина чаши:</a:t>
            </a:r>
          </a:p>
          <a:p>
            <a:r>
              <a:rPr lang="ru-RU" sz="2800" dirty="0" smtClean="0"/>
              <a:t> 180-200 мм.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8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30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7240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Смесители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28800"/>
            <a:ext cx="6315545" cy="4752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Смесители в цвет мойки </a:t>
            </a:r>
          </a:p>
          <a:p>
            <a:pPr marL="45720" indent="0">
              <a:buNone/>
            </a:pPr>
            <a:r>
              <a:rPr lang="ru-RU" dirty="0" smtClean="0"/>
              <a:t>(9 моделей в 10 цветах)</a:t>
            </a: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Смеситель с лейкой и </a:t>
            </a:r>
            <a:r>
              <a:rPr lang="ru-RU" dirty="0" err="1" smtClean="0"/>
              <a:t>доп.выходом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-Врезные дозаторы в цвет моек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241" y="4293096"/>
            <a:ext cx="238125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29" y="3754978"/>
            <a:ext cx="2237131" cy="1621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209" y="1412776"/>
            <a:ext cx="1219200" cy="2011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724950"/>
            <a:ext cx="2160240" cy="1651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4395" y="1396536"/>
            <a:ext cx="1943100" cy="1203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15545" y="305307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Высота </a:t>
            </a:r>
            <a:r>
              <a:rPr lang="ru-RU" dirty="0" err="1" smtClean="0"/>
              <a:t>излива</a:t>
            </a:r>
            <a:r>
              <a:rPr lang="ru-RU" dirty="0"/>
              <a:t> </a:t>
            </a:r>
            <a:r>
              <a:rPr lang="ru-RU" dirty="0" smtClean="0"/>
              <a:t>– 115 мм.</a:t>
            </a:r>
          </a:p>
          <a:p>
            <a:r>
              <a:rPr lang="ru-RU" dirty="0"/>
              <a:t>Высота </a:t>
            </a:r>
            <a:r>
              <a:rPr lang="ru-RU" dirty="0" err="1"/>
              <a:t>излива</a:t>
            </a:r>
            <a:r>
              <a:rPr lang="ru-RU" dirty="0"/>
              <a:t> – </a:t>
            </a:r>
            <a:r>
              <a:rPr lang="ru-RU" dirty="0" smtClean="0"/>
              <a:t>2</a:t>
            </a:r>
            <a:r>
              <a:rPr lang="en-US" dirty="0" smtClean="0"/>
              <a:t>50</a:t>
            </a:r>
            <a:r>
              <a:rPr lang="ru-RU" dirty="0" smtClean="0"/>
              <a:t> </a:t>
            </a:r>
            <a:r>
              <a:rPr lang="ru-RU" dirty="0"/>
              <a:t>мм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13" idx="0"/>
          </p:cNvCxnSpPr>
          <p:nvPr/>
        </p:nvCxnSpPr>
        <p:spPr>
          <a:xfrm flipV="1">
            <a:off x="7713524" y="2418616"/>
            <a:ext cx="0" cy="634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1"/>
          </p:cNvCxnSpPr>
          <p:nvPr/>
        </p:nvCxnSpPr>
        <p:spPr>
          <a:xfrm flipH="1" flipV="1">
            <a:off x="5868144" y="2735845"/>
            <a:ext cx="447401" cy="640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619672" y="3424456"/>
            <a:ext cx="432048" cy="27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23928" y="3424456"/>
            <a:ext cx="432048" cy="330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757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976" y="188640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Комплектация и установка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064896" cy="209729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комплектацию мойки входит:</a:t>
            </a:r>
          </a:p>
          <a:p>
            <a:pPr marL="45720" indent="0">
              <a:buNone/>
            </a:pPr>
            <a:r>
              <a:rPr lang="ru-RU" dirty="0" smtClean="0"/>
              <a:t> -Сливная арматура </a:t>
            </a:r>
            <a:r>
              <a:rPr lang="ru-RU" sz="1800" dirty="0" smtClean="0"/>
              <a:t>(сифон, слив, перелив)</a:t>
            </a:r>
            <a:r>
              <a:rPr lang="ru-RU" sz="1800" dirty="0"/>
              <a:t>;</a:t>
            </a:r>
            <a:endParaRPr lang="ru-RU" sz="1800" dirty="0" smtClean="0"/>
          </a:p>
          <a:p>
            <a:pPr marL="45720" indent="0">
              <a:buNone/>
            </a:pPr>
            <a:r>
              <a:rPr lang="ru-RU" dirty="0" smtClean="0"/>
              <a:t> -Силиконовый герметик </a:t>
            </a:r>
            <a:r>
              <a:rPr lang="ru-RU" sz="1800" dirty="0" smtClean="0"/>
              <a:t>(для установки);</a:t>
            </a:r>
          </a:p>
          <a:p>
            <a:pPr marL="45720" indent="0">
              <a:buNone/>
            </a:pPr>
            <a:r>
              <a:rPr lang="ru-RU" sz="1800" dirty="0" smtClean="0"/>
              <a:t>- </a:t>
            </a:r>
            <a:r>
              <a:rPr lang="ru-RU" dirty="0"/>
              <a:t>Технический паспорт изделия </a:t>
            </a:r>
            <a:r>
              <a:rPr lang="ru-RU" sz="1800" dirty="0" smtClean="0"/>
              <a:t>(гарантийный талон);</a:t>
            </a:r>
          </a:p>
          <a:p>
            <a:pPr marL="45720" indent="0">
              <a:buNone/>
            </a:pPr>
            <a:r>
              <a:rPr lang="ru-RU" dirty="0" smtClean="0"/>
              <a:t> -Фреза-сверло (</a:t>
            </a:r>
            <a:r>
              <a:rPr lang="ru-RU" sz="1800" dirty="0" smtClean="0"/>
              <a:t>для реверсивных моек </a:t>
            </a:r>
            <a:r>
              <a:rPr lang="ru-RU" sz="1800" i="1" dirty="0"/>
              <a:t>- при сверлении </a:t>
            </a:r>
            <a:r>
              <a:rPr lang="ru-RU" sz="1800" i="1" dirty="0" smtClean="0"/>
              <a:t>не </a:t>
            </a:r>
            <a:r>
              <a:rPr lang="ru-RU" sz="1800" i="1" dirty="0"/>
              <a:t>образуется сколов и микротрещин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4108" y="3340529"/>
            <a:ext cx="5760640" cy="144016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28004" y="4797152"/>
            <a:ext cx="7632848" cy="1800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Установка:</a:t>
            </a:r>
          </a:p>
          <a:p>
            <a:pPr marL="45720" indent="0">
              <a:buFont typeface="Georgia" pitchFamily="18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/>
              <a:t>Вырезается отверстие;</a:t>
            </a:r>
          </a:p>
          <a:p>
            <a:pPr marL="45720" indent="0">
              <a:buFont typeface="Georgia" pitchFamily="18" charset="0"/>
              <a:buNone/>
            </a:pPr>
            <a:r>
              <a:rPr lang="ru-RU" dirty="0" smtClean="0"/>
              <a:t> - мойка «садится» на герметик </a:t>
            </a:r>
            <a:r>
              <a:rPr lang="ru-RU" sz="1800" dirty="0" smtClean="0"/>
              <a:t>(дополнительный крепеж не требуется);</a:t>
            </a:r>
          </a:p>
          <a:p>
            <a:pPr marL="45720" indent="0">
              <a:buFont typeface="Georgia" pitchFamily="18" charset="0"/>
              <a:buNone/>
            </a:pPr>
            <a:r>
              <a:rPr lang="ru-RU" dirty="0" smtClean="0"/>
              <a:t> (подробная инструкция в техническом паспорте)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706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1479" y="1484784"/>
            <a:ext cx="6912768" cy="151216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i="1" dirty="0" smtClean="0"/>
              <a:t>Каждая мойка упакована: </a:t>
            </a:r>
          </a:p>
          <a:p>
            <a:pPr>
              <a:buFontTx/>
              <a:buChar char="-"/>
            </a:pPr>
            <a:r>
              <a:rPr lang="ru-RU" i="1" dirty="0" smtClean="0"/>
              <a:t>картонную коробку с ребрами жесткости.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8768" y="260648"/>
            <a:ext cx="6944559" cy="1008112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Надежная упаковка</a:t>
            </a:r>
            <a:endParaRPr lang="ru-RU" i="1" dirty="0"/>
          </a:p>
        </p:txBody>
      </p:sp>
      <p:pic>
        <p:nvPicPr>
          <p:cNvPr id="4" name="Рисунок 3" descr="closed-carton-box-clip-art_430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3034" y="4149080"/>
            <a:ext cx="3497387" cy="2421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14096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Такая упаковка позволяет </a:t>
            </a:r>
            <a:r>
              <a:rPr lang="ru-RU" i="1" dirty="0"/>
              <a:t>исключить </a:t>
            </a:r>
            <a:r>
              <a:rPr lang="ru-RU" i="1" dirty="0" smtClean="0"/>
              <a:t>загрязнения и повреждения </a:t>
            </a:r>
            <a:r>
              <a:rPr lang="ru-RU" i="1" dirty="0"/>
              <a:t>при </a:t>
            </a:r>
            <a:endParaRPr lang="ru-RU" i="1" dirty="0" smtClean="0"/>
          </a:p>
          <a:p>
            <a:r>
              <a:rPr lang="ru-RU" i="1" dirty="0" err="1" smtClean="0"/>
              <a:t>погрузо</a:t>
            </a:r>
            <a:r>
              <a:rPr lang="en-US" i="1" dirty="0" smtClean="0"/>
              <a:t>-</a:t>
            </a:r>
            <a:r>
              <a:rPr lang="ru-RU" i="1" dirty="0" smtClean="0"/>
              <a:t>разгрузочных работах, перевозке или </a:t>
            </a:r>
            <a:r>
              <a:rPr lang="ru-RU" i="1" dirty="0"/>
              <a:t>потерю </a:t>
            </a:r>
            <a:r>
              <a:rPr lang="ru-RU" i="1" dirty="0" smtClean="0"/>
              <a:t>комплектующих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015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dirty="0" smtClean="0"/>
              <a:t>Не много о бренде </a:t>
            </a:r>
            <a:br>
              <a:rPr lang="ru-RU" sz="4000" b="0" dirty="0" smtClean="0"/>
            </a:br>
            <a:r>
              <a:rPr lang="ru-RU" dirty="0" smtClean="0"/>
              <a:t>«</a:t>
            </a:r>
            <a:r>
              <a:rPr lang="en-US" dirty="0" err="1" smtClean="0"/>
              <a:t>Ulgran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864096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Компания </a:t>
            </a:r>
            <a:r>
              <a:rPr lang="ru-RU" dirty="0" smtClean="0"/>
              <a:t>производитель основана </a:t>
            </a:r>
            <a:r>
              <a:rPr lang="ru-RU" dirty="0"/>
              <a:t>в </a:t>
            </a:r>
            <a:r>
              <a:rPr lang="ru-RU" dirty="0" smtClean="0"/>
              <a:t>2010 году.</a:t>
            </a:r>
          </a:p>
          <a:p>
            <a:pPr>
              <a:buNone/>
            </a:pPr>
            <a:r>
              <a:rPr lang="ru-RU" dirty="0" smtClean="0"/>
              <a:t>На данный момент является </a:t>
            </a:r>
            <a:r>
              <a:rPr lang="ru-RU" dirty="0"/>
              <a:t>крупнейшим </a:t>
            </a:r>
            <a:r>
              <a:rPr lang="ru-RU" dirty="0" smtClean="0"/>
              <a:t>производителей кухонных </a:t>
            </a:r>
            <a:r>
              <a:rPr lang="ru-RU" dirty="0"/>
              <a:t>моек из искусственного мрамора в России </a:t>
            </a:r>
            <a:r>
              <a:rPr lang="ru-RU" dirty="0" smtClean="0"/>
              <a:t>(30 регионов) и </a:t>
            </a:r>
            <a:r>
              <a:rPr lang="ru-RU" dirty="0"/>
              <a:t>странах СНГ. </a:t>
            </a:r>
          </a:p>
          <a:p>
            <a:pPr>
              <a:buNone/>
            </a:pPr>
            <a:r>
              <a:rPr lang="ru-RU" dirty="0" smtClean="0"/>
              <a:t>Производство находится в </a:t>
            </a:r>
            <a:r>
              <a:rPr lang="ru-RU" dirty="0" err="1" smtClean="0"/>
              <a:t>г.Ульяновск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 данный момент на фабрике трудятся около 80 человек.</a:t>
            </a:r>
          </a:p>
          <a:p>
            <a:pPr>
              <a:buNone/>
            </a:pPr>
            <a:r>
              <a:rPr lang="ru-RU" dirty="0" smtClean="0"/>
              <a:t>Вся продукция имеет необходимые сертификаты качества.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81065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461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Литьевой Мрамор  (композитный материал)</vt:lpstr>
      <vt:lpstr>Потребительские свойства: ТОП 5 ответов</vt:lpstr>
      <vt:lpstr>Потребительские свойства: </vt:lpstr>
      <vt:lpstr>Ассортимент:32 модели, 10 цветов.  </vt:lpstr>
      <vt:lpstr>Слайд 5</vt:lpstr>
      <vt:lpstr>Смесители</vt:lpstr>
      <vt:lpstr>Комплектация и установка</vt:lpstr>
      <vt:lpstr>Надежная упаковка</vt:lpstr>
      <vt:lpstr>Не много о бренде  «Ulgran»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Мраморные мойки</dc:title>
  <dc:creator>Murashov</dc:creator>
  <cp:lastModifiedBy>RePack by SPecialiST</cp:lastModifiedBy>
  <cp:revision>65</cp:revision>
  <dcterms:modified xsi:type="dcterms:W3CDTF">2015-02-20T05:27:56Z</dcterms:modified>
</cp:coreProperties>
</file>