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  <p:sldMasterId id="2147483718" r:id="rId2"/>
  </p:sldMasterIdLst>
  <p:notesMasterIdLst>
    <p:notesMasterId r:id="rId26"/>
  </p:notesMasterIdLst>
  <p:handoutMasterIdLst>
    <p:handoutMasterId r:id="rId27"/>
  </p:handoutMasterIdLst>
  <p:sldIdLst>
    <p:sldId id="543" r:id="rId3"/>
    <p:sldId id="539" r:id="rId4"/>
    <p:sldId id="540" r:id="rId5"/>
    <p:sldId id="541" r:id="rId6"/>
    <p:sldId id="542" r:id="rId7"/>
    <p:sldId id="500" r:id="rId8"/>
    <p:sldId id="501" r:id="rId9"/>
    <p:sldId id="502" r:id="rId10"/>
    <p:sldId id="493" r:id="rId11"/>
    <p:sldId id="507" r:id="rId12"/>
    <p:sldId id="508" r:id="rId13"/>
    <p:sldId id="527" r:id="rId14"/>
    <p:sldId id="528" r:id="rId15"/>
    <p:sldId id="529" r:id="rId16"/>
    <p:sldId id="530" r:id="rId17"/>
    <p:sldId id="531" r:id="rId18"/>
    <p:sldId id="532" r:id="rId19"/>
    <p:sldId id="533" r:id="rId20"/>
    <p:sldId id="534" r:id="rId21"/>
    <p:sldId id="464" r:id="rId22"/>
    <p:sldId id="535" r:id="rId23"/>
    <p:sldId id="467" r:id="rId24"/>
    <p:sldId id="536" r:id="rId2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lnikova, Elena" initials="ME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CCFF"/>
    <a:srgbClr val="FF66CC"/>
    <a:srgbClr val="B7DEE8"/>
    <a:srgbClr val="FF9900"/>
    <a:srgbClr val="BABADC"/>
    <a:srgbClr val="FF99FF"/>
    <a:srgbClr val="8DB4E2"/>
    <a:srgbClr val="00B050"/>
    <a:srgbClr val="D9D9D9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269" autoAdjust="0"/>
  </p:normalViewPr>
  <p:slideViewPr>
    <p:cSldViewPr>
      <p:cViewPr>
        <p:scale>
          <a:sx n="60" d="100"/>
          <a:sy n="60" d="100"/>
        </p:scale>
        <p:origin x="-1094" y="2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108"/>
      </p:cViewPr>
      <p:guideLst>
        <p:guide orient="horz" pos="3126"/>
        <p:guide pos="214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0000"/>
            </a:solidFill>
          </c:spPr>
          <c:explosion val="25"/>
          <c:dPt>
            <c:idx val="0"/>
            <c:spPr>
              <a:solidFill>
                <a:srgbClr val="00B050"/>
              </a:solidFill>
            </c:spPr>
          </c:dPt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0.67000000000000071</c:v>
                </c:pt>
                <c:pt idx="1">
                  <c:v>0.33000000000000035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541666666666667"/>
          <c:y val="0.17448449803149804"/>
          <c:w val="0.69831446850393697"/>
          <c:h val="0.81614050196850463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101600"/>
              <a:bevelB/>
            </a:sp3d>
          </c:spPr>
          <c:dPt>
            <c:idx val="0"/>
            <c:spPr>
              <a:solidFill>
                <a:srgbClr val="3DBFDD"/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101600"/>
                <a:bevelB/>
              </a:sp3d>
            </c:spPr>
          </c:dPt>
          <c:dPt>
            <c:idx val="1"/>
            <c:spPr>
              <a:solidFill>
                <a:schemeClr val="bg1">
                  <a:lumMod val="65000"/>
                </a:schemeClr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101600"/>
                <a:bevelB/>
              </a:sp3d>
            </c:spPr>
          </c:dPt>
          <c:dPt>
            <c:idx val="2"/>
            <c:spPr>
              <a:solidFill>
                <a:schemeClr val="bg1">
                  <a:lumMod val="85000"/>
                </a:schemeClr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101600"/>
                <a:bevelB/>
              </a:sp3d>
            </c:spPr>
          </c:dPt>
          <c:dPt>
            <c:idx val="3"/>
            <c:spPr>
              <a:solidFill>
                <a:schemeClr val="tx1"/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101600"/>
                <a:bevelB/>
              </a:sp3d>
            </c:spPr>
          </c:dPt>
          <c:dLbls>
            <c:dLbl>
              <c:idx val="0"/>
              <c:layout>
                <c:manualLayout>
                  <c:x val="-0.27448900918635188"/>
                  <c:y val="-0.23572268700787424"/>
                </c:manualLayout>
              </c:layout>
              <c:spPr/>
              <c:txPr>
                <a:bodyPr/>
                <a:lstStyle/>
                <a:p>
                  <a:pPr>
                    <a:defRPr sz="2793" b="1"/>
                  </a:pPr>
                  <a:endParaRPr lang="ru-RU"/>
                </a:p>
              </c:txPr>
              <c:dLblPos val="bestFit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394" b="1"/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Foglio1!$A$2:$A$5</c:f>
              <c:strCache>
                <c:ptCount val="2"/>
                <c:pt idx="0">
                  <c:v>Very/quite well satisfied</c:v>
                </c:pt>
                <c:pt idx="1">
                  <c:v>Somewhat satisfied</c:v>
                </c:pt>
              </c:strCache>
            </c:strRef>
          </c:cat>
          <c:val>
            <c:numRef>
              <c:f>Foglio1!$B$2:$B$5</c:f>
              <c:numCache>
                <c:formatCode>0%</c:formatCode>
                <c:ptCount val="4"/>
                <c:pt idx="0">
                  <c:v>0.81</c:v>
                </c:pt>
                <c:pt idx="1">
                  <c:v>0.19</c:v>
                </c:pt>
              </c:numCache>
            </c:numRef>
          </c:val>
        </c:ser>
      </c:pie3DChart>
      <c:spPr>
        <a:noFill/>
        <a:ln w="25387">
          <a:noFill/>
        </a:ln>
      </c:spPr>
    </c:plotArea>
    <c:plotVisOnly val="1"/>
    <c:dispBlanksAs val="zero"/>
  </c:chart>
  <c:txPr>
    <a:bodyPr/>
    <a:lstStyle/>
    <a:p>
      <a:pPr>
        <a:defRPr sz="1794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5416666666666701"/>
          <c:y val="0.17448449803149899"/>
          <c:w val="0.69831446850393697"/>
          <c:h val="0.81614050196850563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101600"/>
              <a:bevelB/>
            </a:sp3d>
          </c:spPr>
          <c:dPt>
            <c:idx val="0"/>
            <c:spPr>
              <a:solidFill>
                <a:srgbClr val="3DBFDD"/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101600"/>
                <a:bevelB/>
              </a:sp3d>
            </c:spPr>
          </c:dPt>
          <c:dPt>
            <c:idx val="1"/>
            <c:spPr>
              <a:solidFill>
                <a:schemeClr val="bg1">
                  <a:lumMod val="65000"/>
                </a:schemeClr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101600"/>
                <a:bevelB/>
              </a:sp3d>
            </c:spPr>
          </c:dPt>
          <c:dPt>
            <c:idx val="2"/>
            <c:spPr>
              <a:solidFill>
                <a:schemeClr val="bg1">
                  <a:lumMod val="85000"/>
                </a:schemeClr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101600"/>
                <a:bevelB/>
              </a:sp3d>
            </c:spPr>
          </c:dPt>
          <c:dPt>
            <c:idx val="3"/>
            <c:spPr>
              <a:solidFill>
                <a:schemeClr val="tx1"/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101600"/>
                <a:bevelB/>
              </a:sp3d>
            </c:spPr>
          </c:dPt>
          <c:dLbls>
            <c:dLbl>
              <c:idx val="0"/>
              <c:layout>
                <c:manualLayout>
                  <c:x val="-0.25157217847768998"/>
                  <c:y val="-0.2544726870078779"/>
                </c:manualLayout>
              </c:layout>
              <c:spPr/>
              <c:txPr>
                <a:bodyPr/>
                <a:lstStyle/>
                <a:p>
                  <a:pPr>
                    <a:defRPr sz="2800" b="1"/>
                  </a:pPr>
                  <a:endParaRPr lang="ru-RU"/>
                </a:p>
              </c:txPr>
              <c:dLblPos val="bestFit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Foglio1!$A$2:$A$5</c:f>
              <c:strCache>
                <c:ptCount val="2"/>
                <c:pt idx="0">
                  <c:v>Very/quite well satisfied</c:v>
                </c:pt>
                <c:pt idx="1">
                  <c:v>Somewhat satisfied</c:v>
                </c:pt>
              </c:strCache>
            </c:strRef>
          </c:cat>
          <c:val>
            <c:numRef>
              <c:f>Foglio1!$B$2:$B$5</c:f>
              <c:numCache>
                <c:formatCode>0%</c:formatCode>
                <c:ptCount val="4"/>
                <c:pt idx="0">
                  <c:v>0.83000000000000163</c:v>
                </c:pt>
                <c:pt idx="1">
                  <c:v>0.17</c:v>
                </c:pt>
              </c:numCache>
            </c:numRef>
          </c:val>
        </c:ser>
        <c:dLbls>
          <c:showVal val="1"/>
        </c:dLbls>
      </c:pie3DChart>
      <c:spPr>
        <a:noFill/>
        <a:ln>
          <a:noFill/>
        </a:ln>
        <a:effectLst/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5416666666666701"/>
          <c:y val="0.17448449803149899"/>
          <c:w val="0.69831446850393697"/>
          <c:h val="0.81614050196850563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101600"/>
              <a:bevelB/>
            </a:sp3d>
          </c:spPr>
          <c:dPt>
            <c:idx val="0"/>
            <c:spPr>
              <a:solidFill>
                <a:srgbClr val="3DBFDD"/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101600"/>
                <a:bevelB/>
              </a:sp3d>
            </c:spPr>
          </c:dPt>
          <c:dPt>
            <c:idx val="1"/>
            <c:spPr>
              <a:solidFill>
                <a:schemeClr val="bg1">
                  <a:lumMod val="65000"/>
                </a:schemeClr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101600"/>
                <a:bevelB/>
              </a:sp3d>
            </c:spPr>
          </c:dPt>
          <c:dPt>
            <c:idx val="2"/>
            <c:spPr>
              <a:solidFill>
                <a:schemeClr val="bg1">
                  <a:lumMod val="85000"/>
                </a:schemeClr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101600"/>
                <a:bevelB/>
              </a:sp3d>
            </c:spPr>
          </c:dPt>
          <c:dPt>
            <c:idx val="3"/>
            <c:spPr>
              <a:solidFill>
                <a:schemeClr val="tx1"/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101600"/>
                <a:bevelB/>
              </a:sp3d>
            </c:spPr>
          </c:dPt>
          <c:dLbls>
            <c:dLbl>
              <c:idx val="0"/>
              <c:layout>
                <c:manualLayout>
                  <c:x val="-0.28073884514435732"/>
                  <c:y val="-0.22634768700787444"/>
                </c:manualLayout>
              </c:layout>
              <c:spPr/>
              <c:txPr>
                <a:bodyPr/>
                <a:lstStyle/>
                <a:p>
                  <a:pPr>
                    <a:defRPr sz="2800" b="1"/>
                  </a:pPr>
                  <a:endParaRPr lang="ru-RU"/>
                </a:p>
              </c:txPr>
              <c:dLblPos val="bestFit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Foglio1!$A$2:$A$5</c:f>
              <c:strCache>
                <c:ptCount val="2"/>
                <c:pt idx="0">
                  <c:v>Very/quite well satisfied</c:v>
                </c:pt>
                <c:pt idx="1">
                  <c:v>Somewhat satisfied</c:v>
                </c:pt>
              </c:strCache>
            </c:strRef>
          </c:cat>
          <c:val>
            <c:numRef>
              <c:f>Foglio1!$B$2:$B$5</c:f>
              <c:numCache>
                <c:formatCode>0%</c:formatCode>
                <c:ptCount val="4"/>
                <c:pt idx="0">
                  <c:v>0.8</c:v>
                </c:pt>
                <c:pt idx="1">
                  <c:v>0.2</c:v>
                </c:pt>
              </c:numCache>
            </c:numRef>
          </c:val>
        </c:ser>
        <c:dLbls>
          <c:showVal val="1"/>
        </c:dLbls>
      </c:pie3DChart>
      <c:spPr>
        <a:noFill/>
        <a:ln>
          <a:noFill/>
        </a:ln>
        <a:effectLst/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5416666666666701"/>
          <c:y val="0.17448449803149899"/>
          <c:w val="0.69831446850393697"/>
          <c:h val="0.81614050196850563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101600"/>
              <a:bevelB/>
            </a:sp3d>
          </c:spPr>
          <c:dPt>
            <c:idx val="0"/>
            <c:spPr>
              <a:solidFill>
                <a:srgbClr val="3DBFDD"/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101600"/>
                <a:bevelB/>
              </a:sp3d>
            </c:spPr>
          </c:dPt>
          <c:dPt>
            <c:idx val="1"/>
            <c:spPr>
              <a:solidFill>
                <a:schemeClr val="bg1">
                  <a:lumMod val="65000"/>
                </a:schemeClr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101600"/>
                <a:bevelB/>
              </a:sp3d>
            </c:spPr>
          </c:dPt>
          <c:dPt>
            <c:idx val="2"/>
            <c:spPr>
              <a:solidFill>
                <a:schemeClr val="bg1">
                  <a:lumMod val="85000"/>
                </a:schemeClr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101600"/>
                <a:bevelB/>
              </a:sp3d>
            </c:spPr>
          </c:dPt>
          <c:dPt>
            <c:idx val="3"/>
            <c:spPr>
              <a:solidFill>
                <a:schemeClr val="tx1"/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101600"/>
                <a:bevelB/>
              </a:sp3d>
            </c:spPr>
          </c:dPt>
          <c:dLbls>
            <c:dLbl>
              <c:idx val="0"/>
              <c:layout>
                <c:manualLayout>
                  <c:x val="-0.16198884514435699"/>
                  <c:y val="-0.29822268700787791"/>
                </c:manualLayout>
              </c:layout>
              <c:spPr/>
              <c:txPr>
                <a:bodyPr/>
                <a:lstStyle/>
                <a:p>
                  <a:pPr>
                    <a:defRPr sz="2800" b="1"/>
                  </a:pPr>
                  <a:endParaRPr lang="ru-RU"/>
                </a:p>
              </c:txPr>
              <c:dLblPos val="bestFit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Foglio1!$A$2:$A$5</c:f>
              <c:strCache>
                <c:ptCount val="2"/>
                <c:pt idx="0">
                  <c:v>Very/quite well satisfied</c:v>
                </c:pt>
                <c:pt idx="1">
                  <c:v>Somewhat satisfied</c:v>
                </c:pt>
              </c:strCache>
            </c:strRef>
          </c:cat>
          <c:val>
            <c:numRef>
              <c:f>Foglio1!$B$2:$B$5</c:f>
              <c:numCache>
                <c:formatCode>0%</c:formatCode>
                <c:ptCount val="4"/>
                <c:pt idx="0">
                  <c:v>0.91</c:v>
                </c:pt>
                <c:pt idx="1">
                  <c:v>9.0000000000000024E-2</c:v>
                </c:pt>
              </c:numCache>
            </c:numRef>
          </c:val>
        </c:ser>
        <c:dLbls>
          <c:showVal val="1"/>
        </c:dLbls>
      </c:pie3DChart>
      <c:spPr>
        <a:noFill/>
        <a:ln>
          <a:noFill/>
        </a:ln>
        <a:effectLst/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417700131233596"/>
          <c:y val="0.26199650331402563"/>
          <c:w val="0.79332299868765987"/>
          <c:h val="0.62718255832159164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F7CBE"/>
            </a:solidFill>
            <a:ln w="31626">
              <a:gradFill flip="none" rotWithShape="1">
                <a:gsLst>
                  <a:gs pos="0">
                    <a:srgbClr val="FFFFFF"/>
                  </a:gs>
                  <a:gs pos="100000">
                    <a:srgbClr val="FF7CBE"/>
                  </a:gs>
                </a:gsLst>
                <a:lin ang="8100000" scaled="1"/>
                <a:tileRect/>
              </a:gradFill>
            </a:ln>
            <a:effectLst>
              <a:outerShdw blurRad="88900" dist="50800" algn="l" rotWithShape="0">
                <a:srgbClr val="FFFFFF">
                  <a:lumMod val="50000"/>
                  <a:alpha val="50000"/>
                </a:srgbClr>
              </a:outerShdw>
            </a:effectLst>
            <a:scene3d>
              <a:camera prst="orthographicFront"/>
              <a:lightRig rig="chilly" dir="t"/>
            </a:scene3d>
            <a:sp3d>
              <a:bevelT w="127000" h="38100"/>
            </a:sp3d>
          </c:spPr>
          <c:dPt>
            <c:idx val="0"/>
            <c:spPr>
              <a:solidFill>
                <a:srgbClr val="3DBFDD"/>
              </a:solidFill>
              <a:ln w="31626">
                <a:gradFill flip="none" rotWithShape="1">
                  <a:gsLst>
                    <a:gs pos="0">
                      <a:srgbClr val="FFFFFF"/>
                    </a:gs>
                    <a:gs pos="100000">
                      <a:srgbClr val="3DBFDD"/>
                    </a:gs>
                  </a:gsLst>
                  <a:lin ang="8100000" scaled="1"/>
                  <a:tileRect/>
                </a:gradFill>
              </a:ln>
              <a:effectLst>
                <a:outerShdw blurRad="88900" dist="50800" algn="l" rotWithShape="0">
                  <a:srgbClr val="FFFFFF">
                    <a:lumMod val="50000"/>
                    <a:alpha val="50000"/>
                  </a:srgbClr>
                </a:outerShdw>
              </a:effectLst>
              <a:scene3d>
                <a:camera prst="orthographicFront"/>
                <a:lightRig rig="chilly" dir="t"/>
              </a:scene3d>
              <a:sp3d>
                <a:bevelT w="127000" h="38100"/>
              </a:sp3d>
            </c:spPr>
          </c:dPt>
          <c:dPt>
            <c:idx val="1"/>
            <c:spPr>
              <a:solidFill>
                <a:schemeClr val="bg1">
                  <a:lumMod val="65000"/>
                </a:schemeClr>
              </a:solidFill>
              <a:ln w="31626">
                <a:gradFill flip="none" rotWithShape="1">
                  <a:gsLst>
                    <a:gs pos="0">
                      <a:srgbClr val="FFFFFF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88900" dist="50800" algn="l" rotWithShape="0">
                  <a:srgbClr val="FFFFFF">
                    <a:lumMod val="50000"/>
                    <a:alpha val="50000"/>
                  </a:srgbClr>
                </a:outerShdw>
              </a:effectLst>
              <a:scene3d>
                <a:camera prst="orthographicFront"/>
                <a:lightRig rig="chilly" dir="t"/>
              </a:scene3d>
              <a:sp3d>
                <a:bevelT w="127000" h="38100"/>
              </a:sp3d>
            </c:spPr>
          </c:dPt>
          <c:dPt>
            <c:idx val="2"/>
            <c:spPr>
              <a:solidFill>
                <a:schemeClr val="tx1">
                  <a:lumMod val="65000"/>
                  <a:lumOff val="35000"/>
                </a:schemeClr>
              </a:solidFill>
              <a:ln w="31626">
                <a:gradFill flip="none" rotWithShape="1">
                  <a:gsLst>
                    <a:gs pos="0">
                      <a:srgbClr val="FFFFFF"/>
                    </a:gs>
                    <a:gs pos="100000">
                      <a:schemeClr val="accent4">
                        <a:lumMod val="65000"/>
                        <a:lumOff val="3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88900" dist="50800" algn="l" rotWithShape="0">
                  <a:srgbClr val="FFFFFF">
                    <a:lumMod val="50000"/>
                    <a:alpha val="50000"/>
                  </a:srgbClr>
                </a:outerShdw>
              </a:effectLst>
              <a:scene3d>
                <a:camera prst="orthographicFront"/>
                <a:lightRig rig="chilly" dir="t"/>
              </a:scene3d>
              <a:sp3d>
                <a:bevelT w="127000" h="38100"/>
              </a:sp3d>
            </c:spPr>
          </c:dPt>
          <c:dLbls>
            <c:dLbl>
              <c:idx val="0"/>
              <c:layout>
                <c:manualLayout>
                  <c:x val="3.8194003224061065E-17"/>
                  <c:y val="-3.3140232764470069E-3"/>
                </c:manualLayout>
              </c:layout>
              <c:spPr/>
              <c:txPr>
                <a:bodyPr/>
                <a:lstStyle/>
                <a:p>
                  <a:pPr>
                    <a:defRPr sz="1395" b="1"/>
                  </a:pPr>
                  <a:endParaRPr lang="ru-RU"/>
                </a:p>
              </c:txPr>
              <c:dLblPos val="outEnd"/>
              <c:showVal val="1"/>
            </c:dLbl>
            <c:txPr>
              <a:bodyPr/>
              <a:lstStyle/>
              <a:p>
                <a:pPr>
                  <a:defRPr sz="1197" b="1"/>
                </a:pPr>
                <a:endParaRPr lang="ru-RU"/>
              </a:p>
            </c:txPr>
            <c:dLblPos val="outEnd"/>
            <c:showVal val="1"/>
          </c:dLbls>
          <c:cat>
            <c:strRef>
              <c:f>Foglio1!$A$2:$A$4</c:f>
              <c:strCache>
                <c:ptCount val="3"/>
                <c:pt idx="0">
                  <c:v>Артелак Всплеск</c:v>
                </c:pt>
                <c:pt idx="1">
                  <c:v>Хило-Комод</c:v>
                </c:pt>
                <c:pt idx="2">
                  <c:v>Систейн Ультра</c:v>
                </c:pt>
              </c:strCache>
            </c:strRef>
          </c:cat>
          <c:val>
            <c:numRef>
              <c:f>Foglio1!$B$2:$B$4</c:f>
              <c:numCache>
                <c:formatCode>#,##0.00</c:formatCode>
                <c:ptCount val="3"/>
                <c:pt idx="0">
                  <c:v>3.7800000000000002</c:v>
                </c:pt>
                <c:pt idx="1">
                  <c:v>3.4699999999999998</c:v>
                </c:pt>
                <c:pt idx="2">
                  <c:v>3.44</c:v>
                </c:pt>
              </c:numCache>
            </c:numRef>
          </c:val>
        </c:ser>
        <c:gapWidth val="130"/>
        <c:overlap val="-19"/>
        <c:axId val="122296192"/>
        <c:axId val="122320768"/>
      </c:barChart>
      <c:catAx>
        <c:axId val="1222961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97" b="1"/>
            </a:pPr>
            <a:endParaRPr lang="ru-RU"/>
          </a:p>
        </c:txPr>
        <c:crossAx val="122320768"/>
        <c:crosses val="autoZero"/>
        <c:auto val="1"/>
        <c:lblAlgn val="ctr"/>
        <c:lblOffset val="100"/>
      </c:catAx>
      <c:valAx>
        <c:axId val="122320768"/>
        <c:scaling>
          <c:orientation val="minMax"/>
          <c:max val="3.8"/>
          <c:min val="3.3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185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Удовлетворенность</a:t>
                </a:r>
              </a:p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185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(mean 1- 5 point scale)</a:t>
                </a:r>
              </a:p>
            </c:rich>
          </c:tx>
          <c:layout>
            <c:manualLayout>
              <c:xMode val="edge"/>
              <c:yMode val="edge"/>
              <c:x val="4.1666666666666664E-2"/>
              <c:y val="0.3506341874489769"/>
            </c:manualLayout>
          </c:layout>
        </c:title>
        <c:numFmt formatCode="0.0" sourceLinked="0"/>
        <c:tickLblPos val="nextTo"/>
        <c:txPr>
          <a:bodyPr/>
          <a:lstStyle/>
          <a:p>
            <a:pPr>
              <a:defRPr sz="997"/>
            </a:pPr>
            <a:endParaRPr lang="ru-RU"/>
          </a:p>
        </c:txPr>
        <c:crossAx val="122296192"/>
        <c:crosses val="autoZero"/>
        <c:crossBetween val="between"/>
        <c:majorUnit val="0.1"/>
        <c:minorUnit val="0.1"/>
      </c:valAx>
      <c:spPr>
        <a:gradFill flip="none" rotWithShape="1">
          <a:gsLst>
            <a:gs pos="0">
              <a:schemeClr val="bg1">
                <a:lumMod val="85000"/>
              </a:schemeClr>
            </a:gs>
            <a:gs pos="50000">
              <a:srgbClr val="FFFFFF"/>
            </a:gs>
            <a:gs pos="100000">
              <a:srgbClr val="FFFFFF">
                <a:alpha val="0"/>
              </a:srgbClr>
            </a:gs>
          </a:gsLst>
          <a:lin ang="16200000" scaled="1"/>
          <a:tileRect/>
        </a:gradFill>
      </c:spPr>
    </c:plotArea>
    <c:plotVisOnly val="1"/>
    <c:dispBlanksAs val="gap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794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5416666666666701"/>
          <c:y val="0.17448449803149899"/>
          <c:w val="0.69831446850393697"/>
          <c:h val="0.81614050196850563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101600"/>
              <a:bevelB/>
            </a:sp3d>
          </c:spPr>
          <c:dPt>
            <c:idx val="0"/>
            <c:spPr>
              <a:solidFill>
                <a:srgbClr val="3DBFDD"/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101600"/>
                <a:bevelB/>
              </a:sp3d>
            </c:spPr>
          </c:dPt>
          <c:dPt>
            <c:idx val="1"/>
            <c:spPr>
              <a:solidFill>
                <a:schemeClr val="bg1">
                  <a:lumMod val="65000"/>
                </a:schemeClr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101600"/>
                <a:bevelB/>
              </a:sp3d>
            </c:spPr>
          </c:dPt>
          <c:dPt>
            <c:idx val="2"/>
            <c:spPr>
              <a:solidFill>
                <a:schemeClr val="bg1">
                  <a:lumMod val="85000"/>
                </a:schemeClr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101600"/>
                <a:bevelB/>
              </a:sp3d>
            </c:spPr>
          </c:dPt>
          <c:dPt>
            <c:idx val="3"/>
            <c:spPr>
              <a:solidFill>
                <a:schemeClr val="tx1"/>
              </a:solidFill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101600"/>
                <a:bevelB/>
              </a:sp3d>
            </c:spPr>
          </c:dPt>
          <c:dLbls>
            <c:dLbl>
              <c:idx val="0"/>
              <c:layout>
                <c:manualLayout>
                  <c:x val="-0.38698884514436249"/>
                  <c:y val="-8.2597687007873996E-2"/>
                </c:manualLayout>
              </c:layout>
              <c:spPr/>
              <c:txPr>
                <a:bodyPr/>
                <a:lstStyle/>
                <a:p>
                  <a:pPr>
                    <a:defRPr sz="2800" b="1"/>
                  </a:pPr>
                  <a:endParaRPr lang="ru-RU"/>
                </a:p>
              </c:txPr>
              <c:dLblPos val="bestFit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Foglio1!$A$2:$A$5</c:f>
              <c:strCache>
                <c:ptCount val="2"/>
                <c:pt idx="0">
                  <c:v>Very/quite well satisfied</c:v>
                </c:pt>
                <c:pt idx="1">
                  <c:v>Somewhat satisfied</c:v>
                </c:pt>
              </c:strCache>
            </c:strRef>
          </c:cat>
          <c:val>
            <c:numRef>
              <c:f>Foglio1!$B$2:$B$5</c:f>
              <c:numCache>
                <c:formatCode>0%</c:formatCode>
                <c:ptCount val="4"/>
                <c:pt idx="0">
                  <c:v>0.6400000000000039</c:v>
                </c:pt>
                <c:pt idx="1">
                  <c:v>0.36000000000000032</c:v>
                </c:pt>
              </c:numCache>
            </c:numRef>
          </c:val>
        </c:ser>
        <c:dLbls>
          <c:showVal val="1"/>
        </c:dLbls>
      </c:pie3DChart>
      <c:spPr>
        <a:noFill/>
        <a:ln>
          <a:noFill/>
        </a:ln>
        <a:effectLst/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417700131233596"/>
          <c:y val="0.26199650331402607"/>
          <c:w val="0.7933229986876591"/>
          <c:h val="0.62718255832159164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F7CBE"/>
            </a:solidFill>
            <a:ln w="31626">
              <a:gradFill flip="none" rotWithShape="1">
                <a:gsLst>
                  <a:gs pos="0">
                    <a:srgbClr val="FFFFFF"/>
                  </a:gs>
                  <a:gs pos="100000">
                    <a:srgbClr val="FF7CBE"/>
                  </a:gs>
                </a:gsLst>
                <a:lin ang="8100000" scaled="1"/>
                <a:tileRect/>
              </a:gradFill>
            </a:ln>
            <a:effectLst>
              <a:outerShdw blurRad="88900" dist="50800" algn="l" rotWithShape="0">
                <a:srgbClr val="FFFFFF">
                  <a:lumMod val="50000"/>
                  <a:alpha val="50000"/>
                </a:srgbClr>
              </a:outerShdw>
            </a:effectLst>
            <a:scene3d>
              <a:camera prst="orthographicFront"/>
              <a:lightRig rig="chilly" dir="t"/>
            </a:scene3d>
            <a:sp3d>
              <a:bevelT w="127000" h="38100"/>
            </a:sp3d>
          </c:spPr>
          <c:dPt>
            <c:idx val="0"/>
            <c:spPr>
              <a:solidFill>
                <a:srgbClr val="3DBFDD"/>
              </a:solidFill>
              <a:ln w="31626">
                <a:gradFill flip="none" rotWithShape="1">
                  <a:gsLst>
                    <a:gs pos="0">
                      <a:srgbClr val="FFFFFF"/>
                    </a:gs>
                    <a:gs pos="100000">
                      <a:srgbClr val="3DBFDD"/>
                    </a:gs>
                  </a:gsLst>
                  <a:lin ang="8100000" scaled="1"/>
                  <a:tileRect/>
                </a:gradFill>
              </a:ln>
              <a:effectLst>
                <a:outerShdw blurRad="88900" dist="50800" algn="l" rotWithShape="0">
                  <a:srgbClr val="FFFFFF">
                    <a:lumMod val="50000"/>
                    <a:alpha val="50000"/>
                  </a:srgbClr>
                </a:outerShdw>
              </a:effectLst>
              <a:scene3d>
                <a:camera prst="orthographicFront"/>
                <a:lightRig rig="chilly" dir="t"/>
              </a:scene3d>
              <a:sp3d>
                <a:bevelT w="127000" h="38100"/>
              </a:sp3d>
            </c:spPr>
          </c:dPt>
          <c:dPt>
            <c:idx val="1"/>
            <c:spPr>
              <a:solidFill>
                <a:schemeClr val="bg1">
                  <a:lumMod val="65000"/>
                </a:schemeClr>
              </a:solidFill>
              <a:ln w="31626">
                <a:gradFill flip="none" rotWithShape="1">
                  <a:gsLst>
                    <a:gs pos="0">
                      <a:srgbClr val="FFFFFF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88900" dist="50800" algn="l" rotWithShape="0">
                  <a:srgbClr val="FFFFFF">
                    <a:lumMod val="50000"/>
                    <a:alpha val="50000"/>
                  </a:srgbClr>
                </a:outerShdw>
              </a:effectLst>
              <a:scene3d>
                <a:camera prst="orthographicFront"/>
                <a:lightRig rig="chilly" dir="t"/>
              </a:scene3d>
              <a:sp3d>
                <a:bevelT w="127000" h="38100"/>
              </a:sp3d>
            </c:spPr>
          </c:dPt>
          <c:dPt>
            <c:idx val="2"/>
            <c:spPr>
              <a:solidFill>
                <a:schemeClr val="tx1">
                  <a:lumMod val="65000"/>
                  <a:lumOff val="35000"/>
                </a:schemeClr>
              </a:solidFill>
              <a:ln w="31626">
                <a:gradFill flip="none" rotWithShape="1">
                  <a:gsLst>
                    <a:gs pos="0">
                      <a:srgbClr val="FFFFFF"/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88900" dist="50800" algn="l" rotWithShape="0">
                  <a:srgbClr val="FFFFFF">
                    <a:lumMod val="50000"/>
                    <a:alpha val="50000"/>
                  </a:srgbClr>
                </a:outerShdw>
              </a:effectLst>
              <a:scene3d>
                <a:camera prst="orthographicFront"/>
                <a:lightRig rig="chilly" dir="t"/>
              </a:scene3d>
              <a:sp3d>
                <a:bevelT w="127000" h="38100"/>
              </a:sp3d>
            </c:spPr>
          </c:dPt>
          <c:dPt>
            <c:idx val="3"/>
            <c:spPr>
              <a:solidFill>
                <a:schemeClr val="tx1">
                  <a:lumMod val="85000"/>
                  <a:lumOff val="15000"/>
                </a:schemeClr>
              </a:solidFill>
              <a:ln w="31626">
                <a:gradFill flip="none" rotWithShape="1">
                  <a:gsLst>
                    <a:gs pos="0">
                      <a:srgbClr val="FFFFFF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88900" dist="50800" algn="l" rotWithShape="0">
                  <a:srgbClr val="FFFFFF">
                    <a:lumMod val="50000"/>
                    <a:alpha val="50000"/>
                  </a:srgbClr>
                </a:outerShdw>
              </a:effectLst>
              <a:scene3d>
                <a:camera prst="orthographicFront"/>
                <a:lightRig rig="chilly" dir="t"/>
              </a:scene3d>
              <a:sp3d>
                <a:bevelT w="127000" h="38100"/>
              </a:sp3d>
            </c:spPr>
          </c:dPt>
          <c:dLbls>
            <c:dLbl>
              <c:idx val="0"/>
              <c:layout>
                <c:manualLayout>
                  <c:x val="3.8194003224061256E-17"/>
                  <c:y val="-3.3140232764470117E-3"/>
                </c:manualLayout>
              </c:layout>
              <c:spPr/>
              <c:txPr>
                <a:bodyPr/>
                <a:lstStyle/>
                <a:p>
                  <a:pPr>
                    <a:defRPr sz="1395" b="1"/>
                  </a:pPr>
                  <a:endParaRPr lang="ru-RU"/>
                </a:p>
              </c:txPr>
              <c:dLblPos val="outEnd"/>
              <c:showVal val="1"/>
            </c:dLbl>
            <c:txPr>
              <a:bodyPr/>
              <a:lstStyle/>
              <a:p>
                <a:pPr>
                  <a:defRPr sz="1197" b="1"/>
                </a:pPr>
                <a:endParaRPr lang="ru-RU"/>
              </a:p>
            </c:txPr>
            <c:dLblPos val="outEnd"/>
            <c:showVal val="1"/>
          </c:dLbls>
          <c:cat>
            <c:strRef>
              <c:f>Foglio1!$A$2:$A$5</c:f>
              <c:strCache>
                <c:ptCount val="4"/>
                <c:pt idx="0">
                  <c:v>Артелак Всплеск</c:v>
                </c:pt>
                <c:pt idx="1">
                  <c:v>Хило-Комод</c:v>
                </c:pt>
                <c:pt idx="2">
                  <c:v>Систейн Ультра</c:v>
                </c:pt>
                <c:pt idx="3">
                  <c:v>Оптив</c:v>
                </c:pt>
              </c:strCache>
            </c:strRef>
          </c:cat>
          <c:val>
            <c:numRef>
              <c:f>Foglio1!$B$2:$B$5</c:f>
              <c:numCache>
                <c:formatCode>0%</c:formatCode>
                <c:ptCount val="4"/>
                <c:pt idx="0">
                  <c:v>0.64000000000000046</c:v>
                </c:pt>
                <c:pt idx="1">
                  <c:v>0.54</c:v>
                </c:pt>
                <c:pt idx="2">
                  <c:v>0.51</c:v>
                </c:pt>
                <c:pt idx="3">
                  <c:v>0.39000000000000024</c:v>
                </c:pt>
              </c:numCache>
            </c:numRef>
          </c:val>
        </c:ser>
        <c:gapWidth val="130"/>
        <c:overlap val="-19"/>
        <c:axId val="50368896"/>
        <c:axId val="50370432"/>
      </c:barChart>
      <c:catAx>
        <c:axId val="503688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97" b="1"/>
            </a:pPr>
            <a:endParaRPr lang="ru-RU"/>
          </a:p>
        </c:txPr>
        <c:crossAx val="50370432"/>
        <c:crosses val="autoZero"/>
        <c:auto val="1"/>
        <c:lblAlgn val="ctr"/>
        <c:lblOffset val="100"/>
      </c:catAx>
      <c:valAx>
        <c:axId val="50370432"/>
        <c:scaling>
          <c:orientation val="minMax"/>
          <c:max val="0.65000000000000291"/>
          <c:min val="0.25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8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Респонденты (%)</a:t>
                </a:r>
              </a:p>
            </c:rich>
          </c:tx>
          <c:layout>
            <c:manualLayout>
              <c:xMode val="edge"/>
              <c:yMode val="edge"/>
              <c:x val="7.1442642517367443E-3"/>
              <c:y val="0.40564433756125318"/>
            </c:manualLayout>
          </c:layout>
        </c:title>
        <c:numFmt formatCode="0%" sourceLinked="0"/>
        <c:tickLblPos val="nextTo"/>
        <c:txPr>
          <a:bodyPr/>
          <a:lstStyle/>
          <a:p>
            <a:pPr>
              <a:defRPr sz="997"/>
            </a:pPr>
            <a:endParaRPr lang="ru-RU"/>
          </a:p>
        </c:txPr>
        <c:crossAx val="50368896"/>
        <c:crosses val="autoZero"/>
        <c:crossBetween val="between"/>
        <c:majorUnit val="0.1"/>
        <c:minorUnit val="0.1"/>
      </c:valAx>
      <c:spPr>
        <a:gradFill flip="none" rotWithShape="1">
          <a:gsLst>
            <a:gs pos="0">
              <a:schemeClr val="bg1">
                <a:lumMod val="85000"/>
              </a:schemeClr>
            </a:gs>
            <a:gs pos="50000">
              <a:srgbClr val="FFFFFF"/>
            </a:gs>
            <a:gs pos="100000">
              <a:srgbClr val="FFFFFF">
                <a:alpha val="0"/>
              </a:srgbClr>
            </a:gs>
          </a:gsLst>
          <a:lin ang="16200000" scaled="1"/>
          <a:tileRect/>
        </a:gradFill>
      </c:spPr>
    </c:plotArea>
    <c:plotVisOnly val="1"/>
    <c:dispBlanksAs val="gap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794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6" cy="496729"/>
          </a:xfrm>
          <a:prstGeom prst="rect">
            <a:avLst/>
          </a:prstGeom>
        </p:spPr>
        <p:txBody>
          <a:bodyPr vert="horz" lIns="91456" tIns="45728" rIns="91456" bIns="4572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10" y="0"/>
            <a:ext cx="2945075" cy="496729"/>
          </a:xfrm>
          <a:prstGeom prst="rect">
            <a:avLst/>
          </a:prstGeom>
        </p:spPr>
        <p:txBody>
          <a:bodyPr vert="horz" lIns="91456" tIns="45728" rIns="91456" bIns="45728" rtlCol="0"/>
          <a:lstStyle>
            <a:lvl1pPr algn="r">
              <a:defRPr sz="1200"/>
            </a:lvl1pPr>
          </a:lstStyle>
          <a:p>
            <a:fld id="{904563D3-ABAD-475A-8C2C-A4AABB50F0D5}" type="datetimeFigureOut">
              <a:rPr lang="en-GB" smtClean="0"/>
              <a:pPr/>
              <a:t>31/03/2015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324"/>
            <a:ext cx="2945076" cy="496728"/>
          </a:xfrm>
          <a:prstGeom prst="rect">
            <a:avLst/>
          </a:prstGeom>
        </p:spPr>
        <p:txBody>
          <a:bodyPr vert="horz" lIns="91456" tIns="45728" rIns="91456" bIns="4572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10" y="9428324"/>
            <a:ext cx="2945075" cy="496728"/>
          </a:xfrm>
          <a:prstGeom prst="rect">
            <a:avLst/>
          </a:prstGeom>
        </p:spPr>
        <p:txBody>
          <a:bodyPr vert="horz" lIns="91456" tIns="45728" rIns="91456" bIns="45728" rtlCol="0" anchor="b"/>
          <a:lstStyle>
            <a:lvl1pPr algn="r">
              <a:defRPr sz="1200"/>
            </a:lvl1pPr>
          </a:lstStyle>
          <a:p>
            <a:fld id="{0B4C4E91-3706-4559-8CDD-D6F1DA6F34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904396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6" tIns="45728" rIns="91456" bIns="45728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6" tIns="45728" rIns="91456" bIns="45728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6" tIns="45728" rIns="91456" bIns="457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6" tIns="45728" rIns="91456" bIns="45728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6" tIns="45728" rIns="91456" bIns="45728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840A3BF-01A2-4004-8716-389F74BB4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04384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77EE1-FEBB-4AC7-BC20-942692045B4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6014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ru-RU" smtClean="0"/>
          </a:p>
        </p:txBody>
      </p:sp>
      <p:sp>
        <p:nvSpPr>
          <p:cNvPr id="276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27D8DA-2DF5-44ED-80EF-C17F088124C8}" type="slidenum">
              <a:rPr lang="en-US" altLang="ru-RU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0A3BF-01A2-4004-8716-389F74BB4B6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8909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fontAlgn="ctr">
              <a:buFont typeface="Arial" panose="020B0604020202020204" pitchFamily="34" charset="0"/>
              <a:buNone/>
            </a:pPr>
            <a:endParaRPr lang="ru-RU" sz="1200" b="0" kern="1200" dirty="0" smtClean="0">
              <a:solidFill>
                <a:schemeClr val="dk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0A3BF-01A2-4004-8716-389F74BB4B6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8373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ru-RU" smtClean="0"/>
              <a:t>Natural</a:t>
            </a:r>
            <a:endParaRPr lang="ru-RU" altLang="ru-RU" smtClean="0"/>
          </a:p>
          <a:p>
            <a:r>
              <a:rPr lang="ru-RU" altLang="ru-RU" smtClean="0"/>
              <a:t>Выдающаяся переносимость</a:t>
            </a:r>
          </a:p>
        </p:txBody>
      </p:sp>
      <p:sp>
        <p:nvSpPr>
          <p:cNvPr id="67588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ru-RU" smtClean="0"/>
              <a:t>STRICTLY CONFIDENTIAL - NOT TO BE COPIED OR DISTRIBUTED</a:t>
            </a:r>
          </a:p>
        </p:txBody>
      </p:sp>
      <p:sp>
        <p:nvSpPr>
          <p:cNvPr id="67589" name="Номер слайда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4B14DE-25BB-4639-A1E3-B7767336B2CB}" type="slidenum">
              <a:rPr lang="en-US" altLang="ru-RU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77EE1-FEBB-4AC7-BC20-942692045B4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3135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ru-RU" smtClean="0"/>
              <a:t>Natural</a:t>
            </a:r>
            <a:endParaRPr lang="ru-RU" altLang="ru-RU" smtClean="0"/>
          </a:p>
          <a:p>
            <a:r>
              <a:rPr lang="ru-RU" altLang="ru-RU" smtClean="0"/>
              <a:t>Выдающаяся переносимость</a:t>
            </a:r>
          </a:p>
        </p:txBody>
      </p:sp>
      <p:sp>
        <p:nvSpPr>
          <p:cNvPr id="67588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ru-RU" smtClean="0"/>
              <a:t>STRICTLY CONFIDENTIAL - NOT TO BE COPIED OR DISTRIBUTED</a:t>
            </a:r>
          </a:p>
        </p:txBody>
      </p:sp>
      <p:sp>
        <p:nvSpPr>
          <p:cNvPr id="67589" name="Номер слайда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4B14DE-25BB-4639-A1E3-B7767336B2CB}" type="slidenum">
              <a:rPr lang="en-US" altLang="ru-RU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smtClean="0"/>
              <a:t>Удобен на ходу</a:t>
            </a:r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0C3553-774C-45BE-B474-AA8465194793}" type="slidenum">
              <a:rPr lang="ru-RU" altLang="ru-RU" smtClean="0"/>
              <a:pPr eaLnBrk="1" hangingPunct="1">
                <a:spcBef>
                  <a:spcPct val="0"/>
                </a:spcBef>
              </a:pPr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ru-RU" smtClean="0"/>
              <a:t>Natural</a:t>
            </a:r>
            <a:endParaRPr lang="ru-RU" altLang="ru-RU" smtClean="0"/>
          </a:p>
          <a:p>
            <a:r>
              <a:rPr lang="ru-RU" altLang="ru-RU" smtClean="0"/>
              <a:t>Выдающаяся переносимость</a:t>
            </a:r>
          </a:p>
        </p:txBody>
      </p:sp>
      <p:sp>
        <p:nvSpPr>
          <p:cNvPr id="72708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ru-RU" smtClean="0"/>
              <a:t>STRICTLY CONFIDENTIAL - NOT TO BE COPIED OR DISTRIBUTED</a:t>
            </a:r>
          </a:p>
        </p:txBody>
      </p:sp>
      <p:sp>
        <p:nvSpPr>
          <p:cNvPr id="72709" name="Номер слайда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94CB03-9839-43A9-A74A-D4FEA25F04E1}" type="slidenum">
              <a:rPr lang="en-US" altLang="ru-RU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73732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ru-RU" smtClean="0"/>
              <a:t>STRICTLY CONFIDENTIAL - NOT TO BE COPIED OR DISTRIBUTED</a:t>
            </a:r>
          </a:p>
        </p:txBody>
      </p:sp>
      <p:sp>
        <p:nvSpPr>
          <p:cNvPr id="73733" name="Номер слайда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A1BC95-7E9C-4DAC-8394-FC794CEAFB98}" type="slidenum">
              <a:rPr lang="en-US" altLang="ru-RU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065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693789-86C2-4473-97D0-BB23CF437FE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ru-RU" smtClean="0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5474E38-688F-4241-89FE-30C3EEF63CB0}" type="slidenum">
              <a:rPr lang="en-US" altLang="ru-RU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095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51D150-0E90-4DCD-80DB-338CACED2B5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microsoft.com/office/2007/relationships/hdphoto" Target="../media/hdphoto5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16.png"/><Relationship Id="rId9" Type="http://schemas.microsoft.com/office/2007/relationships/hdphoto" Target="../media/hdphoto2.wdp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l-PL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766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66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1" name="Picture 12" descr="P:\IT\Valeant Logo for presentatio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031" y="6248400"/>
            <a:ext cx="2106612" cy="447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7024547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013" y="457200"/>
            <a:ext cx="7570787" cy="4095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81000" y="1338263"/>
            <a:ext cx="8382000" cy="1704975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585849058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3"/>
          <p:cNvSpPr/>
          <p:nvPr userDrawn="1"/>
        </p:nvSpPr>
        <p:spPr>
          <a:xfrm>
            <a:off x="0" y="0"/>
            <a:ext cx="9144000" cy="879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Rettangolo 4"/>
          <p:cNvSpPr/>
          <p:nvPr userDrawn="1"/>
        </p:nvSpPr>
        <p:spPr>
          <a:xfrm>
            <a:off x="0" y="0"/>
            <a:ext cx="9144000" cy="123825"/>
          </a:xfrm>
          <a:prstGeom prst="rect">
            <a:avLst/>
          </a:prstGeom>
          <a:solidFill>
            <a:srgbClr val="039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riangolo isoscele 5"/>
          <p:cNvSpPr/>
          <p:nvPr userDrawn="1"/>
        </p:nvSpPr>
        <p:spPr>
          <a:xfrm rot="5400000">
            <a:off x="-89694" y="426244"/>
            <a:ext cx="347663" cy="168275"/>
          </a:xfrm>
          <a:prstGeom prst="triangle">
            <a:avLst>
              <a:gd name="adj" fmla="val 50001"/>
            </a:avLst>
          </a:prstGeom>
          <a:solidFill>
            <a:srgbClr val="039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6" name="Gruppo 9"/>
          <p:cNvGrpSpPr>
            <a:grpSpLocks/>
          </p:cNvGrpSpPr>
          <p:nvPr userDrawn="1"/>
        </p:nvGrpSpPr>
        <p:grpSpPr bwMode="auto">
          <a:xfrm>
            <a:off x="7526338" y="417513"/>
            <a:ext cx="1368425" cy="219075"/>
            <a:chOff x="7280975" y="417513"/>
            <a:chExt cx="1367726" cy="218542"/>
          </a:xfrm>
        </p:grpSpPr>
        <p:pic>
          <p:nvPicPr>
            <p:cNvPr id="7" name="Picture 4" descr="C:\Users\Mauro\Clienti\13_058_Saatchi_Artelac Claims Deck\Basi\Logo_Artelac_mini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975" y="417513"/>
              <a:ext cx="822758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C:\Users\Mauro\Clienti\13_058_Saatchi_Artelac Claims Deck\Basi\Logo_Splash_mini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2445" y="453818"/>
              <a:ext cx="526256" cy="18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1851724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3"/>
          <p:cNvSpPr/>
          <p:nvPr userDrawn="1"/>
        </p:nvSpPr>
        <p:spPr>
          <a:xfrm>
            <a:off x="0" y="0"/>
            <a:ext cx="9144000" cy="879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Rettangolo 4"/>
          <p:cNvSpPr/>
          <p:nvPr userDrawn="1"/>
        </p:nvSpPr>
        <p:spPr>
          <a:xfrm>
            <a:off x="0" y="0"/>
            <a:ext cx="9144000" cy="123825"/>
          </a:xfrm>
          <a:prstGeom prst="rect">
            <a:avLst/>
          </a:prstGeom>
          <a:solidFill>
            <a:srgbClr val="039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riangolo isoscele 5"/>
          <p:cNvSpPr/>
          <p:nvPr userDrawn="1"/>
        </p:nvSpPr>
        <p:spPr>
          <a:xfrm rot="5400000">
            <a:off x="-89694" y="426244"/>
            <a:ext cx="347663" cy="168275"/>
          </a:xfrm>
          <a:prstGeom prst="triangle">
            <a:avLst>
              <a:gd name="adj" fmla="val 50001"/>
            </a:avLst>
          </a:prstGeom>
          <a:solidFill>
            <a:srgbClr val="039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6" name="Gruppo 9"/>
          <p:cNvGrpSpPr>
            <a:grpSpLocks/>
          </p:cNvGrpSpPr>
          <p:nvPr userDrawn="1"/>
        </p:nvGrpSpPr>
        <p:grpSpPr bwMode="auto">
          <a:xfrm>
            <a:off x="7526338" y="417513"/>
            <a:ext cx="1368425" cy="219075"/>
            <a:chOff x="7280975" y="417513"/>
            <a:chExt cx="1367726" cy="218542"/>
          </a:xfrm>
        </p:grpSpPr>
        <p:pic>
          <p:nvPicPr>
            <p:cNvPr id="7" name="Picture 4" descr="C:\Users\Mauro\Clienti\13_058_Saatchi_Artelac Claims Deck\Basi\Logo_Artelac_mini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975" y="417513"/>
              <a:ext cx="822758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C:\Users\Mauro\Clienti\13_058_Saatchi_Artelac Claims Deck\Basi\Logo_Splash_mini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2445" y="453818"/>
              <a:ext cx="526256" cy="18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Прямоугольник 8"/>
          <p:cNvSpPr/>
          <p:nvPr userDrawn="1"/>
        </p:nvSpPr>
        <p:spPr>
          <a:xfrm>
            <a:off x="6444208" y="4941168"/>
            <a:ext cx="2448272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68276" y="4941168"/>
            <a:ext cx="2448272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ятиугольник 10"/>
          <p:cNvSpPr/>
          <p:nvPr userDrawn="1"/>
        </p:nvSpPr>
        <p:spPr>
          <a:xfrm>
            <a:off x="179512" y="1147525"/>
            <a:ext cx="3960440" cy="5106372"/>
          </a:xfrm>
          <a:prstGeom prst="homePlat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0">
                <a:schemeClr val="bg1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ятиугольник 11"/>
          <p:cNvSpPr/>
          <p:nvPr userDrawn="1"/>
        </p:nvSpPr>
        <p:spPr>
          <a:xfrm rot="10800000">
            <a:off x="5076055" y="1147525"/>
            <a:ext cx="3954438" cy="5164892"/>
          </a:xfrm>
          <a:prstGeom prst="homePlat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0">
                <a:schemeClr val="bg1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5568311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uro\Clienti\13_058_Saatchi_Artelac Claims Deck\Basi\Artelac-cop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620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0825" y="2658753"/>
            <a:ext cx="7813312" cy="492443"/>
          </a:xfrm>
          <a:effectLst/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 sz="3200" b="1">
                <a:solidFill>
                  <a:srgbClr val="0055A0"/>
                </a:solidFill>
                <a:effectLst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0825" y="3150323"/>
            <a:ext cx="5791200" cy="323165"/>
          </a:xfrm>
          <a:extLst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sz="2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7" name="Triangolo isoscele 6"/>
          <p:cNvSpPr/>
          <p:nvPr userDrawn="1"/>
        </p:nvSpPr>
        <p:spPr>
          <a:xfrm rot="5400000">
            <a:off x="-89604" y="2808992"/>
            <a:ext cx="347662" cy="168454"/>
          </a:xfrm>
          <a:prstGeom prst="triangle">
            <a:avLst>
              <a:gd name="adj" fmla="val 50001"/>
            </a:avLst>
          </a:prstGeom>
          <a:solidFill>
            <a:srgbClr val="0B4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ttangolo 7"/>
          <p:cNvSpPr/>
          <p:nvPr userDrawn="1"/>
        </p:nvSpPr>
        <p:spPr>
          <a:xfrm>
            <a:off x="0" y="0"/>
            <a:ext cx="9144000" cy="252544"/>
          </a:xfrm>
          <a:prstGeom prst="rect">
            <a:avLst/>
          </a:prstGeom>
          <a:solidFill>
            <a:srgbClr val="0B4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CasellaDiTesto 8"/>
          <p:cNvSpPr txBox="1"/>
          <p:nvPr userDrawn="1"/>
        </p:nvSpPr>
        <p:spPr>
          <a:xfrm rot="16200000">
            <a:off x="-902591" y="5208899"/>
            <a:ext cx="2031005" cy="130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ru-RU" sz="850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Только для внутреннего использования</a:t>
            </a:r>
            <a:endParaRPr lang="en-GB" sz="850" dirty="0">
              <a:solidFill>
                <a:srgbClr val="000000"/>
              </a:solidFill>
              <a:ea typeface="MS PGothic" pitchFamily="34" charset="-128"/>
              <a:cs typeface="+mn-cs"/>
            </a:endParaRPr>
          </a:p>
        </p:txBody>
      </p:sp>
      <p:pic>
        <p:nvPicPr>
          <p:cNvPr id="13" name="Picture 2" descr="C:\Users\Mauro\Clienti\13_058_Saatchi_Artelac Claims Deck\Basi\Logo_Bauch.png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7719618" y="6512126"/>
            <a:ext cx="1169189" cy="95646"/>
          </a:xfrm>
          <a:prstGeom prst="rect">
            <a:avLst/>
          </a:prstGeom>
          <a:noFill/>
        </p:spPr>
      </p:pic>
      <p:pic>
        <p:nvPicPr>
          <p:cNvPr id="2053" name="Picture 5" descr="C:\Users\Mauro\Clienti\13_058_Saatchi_Artelac Claims Deck\Basi\Logo_Artelac_mini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744" y="501650"/>
            <a:ext cx="3144124" cy="67945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9244" r="39803"/>
          <a:stretch/>
        </p:blipFill>
        <p:spPr bwMode="auto">
          <a:xfrm>
            <a:off x="-2426335" y="341084"/>
            <a:ext cx="6408000" cy="100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P:\Marketing_OTC\_Logo\Valeant\Valeant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98551" l="0" r="100000">
                        <a14:foregroundMark x1="2899" y1="7971" x2="2899" y2="7971"/>
                        <a14:foregroundMark x1="16945" y1="86957" x2="16945" y2="86957"/>
                        <a14:foregroundMark x1="24303" y1="22464" x2="24303" y2="22464"/>
                        <a14:foregroundMark x1="8138" y1="89855" x2="8138" y2="89855"/>
                        <a14:foregroundMark x1="11371" y1="44203" x2="11371" y2="44203"/>
                        <a14:foregroundMark x1="16499" y1="22464" x2="16499" y2="22464"/>
                        <a14:foregroundMark x1="12152" y1="13043" x2="12152" y2="13043"/>
                        <a14:foregroundMark x1="20624" y1="65942" x2="20624" y2="65942"/>
                        <a14:foregroundMark x1="96321" y1="60870" x2="96321" y2="60870"/>
                        <a14:foregroundMark x1="52062" y1="60870" x2="52062" y2="60870"/>
                        <a14:foregroundMark x1="61204" y1="18841" x2="61204" y2="18841"/>
                        <a14:foregroundMark x1="72018" y1="18841" x2="72018" y2="18841"/>
                        <a14:foregroundMark x1="80713" y1="21739" x2="80713" y2="21739"/>
                        <a14:foregroundMark x1="42809" y1="18841" x2="42809" y2="18841"/>
                        <a14:foregroundMark x1="29989" y1="21739" x2="29989" y2="21739"/>
                        <a14:foregroundMark x1="13935" y1="92029" x2="13935" y2="92029"/>
                        <a14:foregroundMark x1="23523" y1="44203" x2="23523" y2="44203"/>
                        <a14:foregroundMark x1="20067" y1="18841" x2="20067" y2="18841"/>
                        <a14:foregroundMark x1="1449" y1="9420" x2="1449" y2="9420"/>
                        <a14:foregroundMark x1="32776" y1="60870" x2="32776" y2="60870"/>
                        <a14:foregroundMark x1="45373" y1="60870" x2="45373" y2="60870"/>
                        <a14:foregroundMark x1="51616" y1="18841" x2="51616" y2="18841"/>
                        <a14:foregroundMark x1="60981" y1="62319" x2="60981" y2="62319"/>
                        <a14:foregroundMark x1="75362" y1="63043" x2="75362" y2="63043"/>
                        <a14:foregroundMark x1="68896" y1="64493" x2="68896" y2="64493"/>
                        <a14:foregroundMark x1="81048" y1="62319" x2="81048" y2="62319"/>
                        <a14:foregroundMark x1="87848" y1="59420" x2="87848" y2="59420"/>
                        <a14:foregroundMark x1="87737" y1="18841" x2="87737" y2="18841"/>
                        <a14:foregroundMark x1="96544" y1="20290" x2="96544" y2="20290"/>
                        <a14:foregroundMark x1="92865" y1="18116" x2="92865" y2="18116"/>
                        <a14:foregroundMark x1="99108" y1="16667" x2="99108" y2="16667"/>
                        <a14:foregroundMark x1="18952" y1="94203" x2="18952" y2="94203"/>
                        <a14:foregroundMark x1="7358" y1="76087" x2="7358" y2="76087"/>
                        <a14:foregroundMark x1="2230" y1="21739" x2="2230" y2="21739"/>
                        <a14:foregroundMark x1="8807" y1="7971" x2="8807" y2="7971"/>
                        <a14:foregroundMark x1="64103" y1="18116" x2="64103" y2="18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6627188"/>
            <a:ext cx="1295400" cy="1992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38295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uro\Clienti\13_058_Saatchi_Artelac Claims Deck\Basi\Artelac-cop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620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0825" y="2658753"/>
            <a:ext cx="7813312" cy="492443"/>
          </a:xfrm>
          <a:effectLst/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 sz="3200" b="1">
                <a:solidFill>
                  <a:srgbClr val="0055A0"/>
                </a:solidFill>
                <a:effectLst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0825" y="3150323"/>
            <a:ext cx="5791200" cy="323165"/>
          </a:xfrm>
          <a:extLst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sz="2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7" name="Triangolo isoscele 6"/>
          <p:cNvSpPr/>
          <p:nvPr userDrawn="1"/>
        </p:nvSpPr>
        <p:spPr>
          <a:xfrm rot="5400000">
            <a:off x="-89604" y="2808992"/>
            <a:ext cx="347662" cy="168454"/>
          </a:xfrm>
          <a:prstGeom prst="triangle">
            <a:avLst>
              <a:gd name="adj" fmla="val 50001"/>
            </a:avLst>
          </a:prstGeom>
          <a:solidFill>
            <a:srgbClr val="ED3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ttangolo 7"/>
          <p:cNvSpPr/>
          <p:nvPr userDrawn="1"/>
        </p:nvSpPr>
        <p:spPr>
          <a:xfrm>
            <a:off x="0" y="0"/>
            <a:ext cx="9144000" cy="252544"/>
          </a:xfrm>
          <a:prstGeom prst="rect">
            <a:avLst/>
          </a:prstGeom>
          <a:solidFill>
            <a:srgbClr val="ED3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13" name="Picture 2" descr="C:\Users\Mauro\Clienti\13_058_Saatchi_Artelac Claims Deck\Basi\Logo_Bauch.png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7719618" y="6512126"/>
            <a:ext cx="1169189" cy="95646"/>
          </a:xfrm>
          <a:prstGeom prst="rect">
            <a:avLst/>
          </a:prstGeom>
          <a:noFill/>
        </p:spPr>
      </p:pic>
      <p:grpSp>
        <p:nvGrpSpPr>
          <p:cNvPr id="11" name="Gruppo 10"/>
          <p:cNvGrpSpPr/>
          <p:nvPr userDrawn="1"/>
        </p:nvGrpSpPr>
        <p:grpSpPr>
          <a:xfrm>
            <a:off x="257744" y="501650"/>
            <a:ext cx="6173536" cy="679747"/>
            <a:chOff x="257744" y="501650"/>
            <a:chExt cx="6173536" cy="679747"/>
          </a:xfrm>
        </p:grpSpPr>
        <p:pic>
          <p:nvPicPr>
            <p:cNvPr id="2053" name="Picture 5" descr="C:\Users\Mauro\Clienti\13_058_Saatchi_Artelac Claims Deck\Basi\Logo_Artelac_mini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7744" y="501650"/>
              <a:ext cx="3144124" cy="679450"/>
            </a:xfrm>
            <a:prstGeom prst="rect">
              <a:avLst/>
            </a:prstGeom>
            <a:noFill/>
          </p:spPr>
        </p:pic>
        <p:pic>
          <p:nvPicPr>
            <p:cNvPr id="2054" name="Picture 6" descr="C:\Users\Mauro\Clienti\13_058_Saatchi_Artelac Claims Deck\Basi\Logo_Rebalance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79800" y="653734"/>
              <a:ext cx="2951480" cy="527663"/>
            </a:xfrm>
            <a:prstGeom prst="rect">
              <a:avLst/>
            </a:prstGeom>
            <a:noFill/>
          </p:spPr>
        </p:pic>
      </p:grp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7" y="417274"/>
            <a:ext cx="6439321" cy="100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sellaDiTesto 8"/>
          <p:cNvSpPr txBox="1"/>
          <p:nvPr userDrawn="1"/>
        </p:nvSpPr>
        <p:spPr>
          <a:xfrm rot="16200000">
            <a:off x="-902591" y="5208899"/>
            <a:ext cx="2031005" cy="130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ru-RU" sz="850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Только для внутреннего использования</a:t>
            </a:r>
            <a:endParaRPr lang="en-GB" sz="850" dirty="0">
              <a:solidFill>
                <a:srgbClr val="000000"/>
              </a:solidFill>
              <a:ea typeface="MS PGothic" pitchFamily="34" charset="-128"/>
              <a:cs typeface="+mn-cs"/>
            </a:endParaRPr>
          </a:p>
        </p:txBody>
      </p:sp>
      <p:pic>
        <p:nvPicPr>
          <p:cNvPr id="17" name="Picture 2" descr="P:\Marketing_OTC\_Logo\Valeant\Valeant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98551" l="0" r="100000">
                        <a14:foregroundMark x1="2899" y1="7971" x2="2899" y2="7971"/>
                        <a14:foregroundMark x1="16945" y1="86957" x2="16945" y2="86957"/>
                        <a14:foregroundMark x1="24303" y1="22464" x2="24303" y2="22464"/>
                        <a14:foregroundMark x1="8138" y1="89855" x2="8138" y2="89855"/>
                        <a14:foregroundMark x1="11371" y1="44203" x2="11371" y2="44203"/>
                        <a14:foregroundMark x1="16499" y1="22464" x2="16499" y2="22464"/>
                        <a14:foregroundMark x1="12152" y1="13043" x2="12152" y2="13043"/>
                        <a14:foregroundMark x1="20624" y1="65942" x2="20624" y2="65942"/>
                        <a14:foregroundMark x1="96321" y1="60870" x2="96321" y2="60870"/>
                        <a14:foregroundMark x1="52062" y1="60870" x2="52062" y2="60870"/>
                        <a14:foregroundMark x1="61204" y1="18841" x2="61204" y2="18841"/>
                        <a14:foregroundMark x1="72018" y1="18841" x2="72018" y2="18841"/>
                        <a14:foregroundMark x1="80713" y1="21739" x2="80713" y2="21739"/>
                        <a14:foregroundMark x1="42809" y1="18841" x2="42809" y2="18841"/>
                        <a14:foregroundMark x1="29989" y1="21739" x2="29989" y2="21739"/>
                        <a14:foregroundMark x1="13935" y1="92029" x2="13935" y2="92029"/>
                        <a14:foregroundMark x1="23523" y1="44203" x2="23523" y2="44203"/>
                        <a14:foregroundMark x1="20067" y1="18841" x2="20067" y2="18841"/>
                        <a14:foregroundMark x1="1449" y1="9420" x2="1449" y2="9420"/>
                        <a14:foregroundMark x1="32776" y1="60870" x2="32776" y2="60870"/>
                        <a14:foregroundMark x1="45373" y1="60870" x2="45373" y2="60870"/>
                        <a14:foregroundMark x1="51616" y1="18841" x2="51616" y2="18841"/>
                        <a14:foregroundMark x1="60981" y1="62319" x2="60981" y2="62319"/>
                        <a14:foregroundMark x1="75362" y1="63043" x2="75362" y2="63043"/>
                        <a14:foregroundMark x1="68896" y1="64493" x2="68896" y2="64493"/>
                        <a14:foregroundMark x1="81048" y1="62319" x2="81048" y2="62319"/>
                        <a14:foregroundMark x1="87848" y1="59420" x2="87848" y2="59420"/>
                        <a14:foregroundMark x1="87737" y1="18841" x2="87737" y2="18841"/>
                        <a14:foregroundMark x1="96544" y1="20290" x2="96544" y2="20290"/>
                        <a14:foregroundMark x1="92865" y1="18116" x2="92865" y2="18116"/>
                        <a14:foregroundMark x1="99108" y1="16667" x2="99108" y2="16667"/>
                        <a14:foregroundMark x1="18952" y1="94203" x2="18952" y2="94203"/>
                        <a14:foregroundMark x1="7358" y1="76087" x2="7358" y2="76087"/>
                        <a14:foregroundMark x1="2230" y1="21739" x2="2230" y2="21739"/>
                        <a14:foregroundMark x1="8807" y1="7971" x2="8807" y2="7971"/>
                        <a14:foregroundMark x1="64103" y1="18116" x2="64103" y2="18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6627188"/>
            <a:ext cx="1295400" cy="1992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484772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uro\Clienti\13_058_Saatchi_Artelac Claims Deck\Basi\Artelac-cop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20"/>
            <a:ext cx="9144000" cy="6862620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0825" y="2658753"/>
            <a:ext cx="7813312" cy="492443"/>
          </a:xfrm>
          <a:effectLst/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 sz="3200" b="1">
                <a:solidFill>
                  <a:srgbClr val="0055A0"/>
                </a:solidFill>
                <a:effectLst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0825" y="3150323"/>
            <a:ext cx="5791200" cy="323165"/>
          </a:xfrm>
          <a:extLst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sz="2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7" name="Triangolo isoscele 6"/>
          <p:cNvSpPr/>
          <p:nvPr userDrawn="1"/>
        </p:nvSpPr>
        <p:spPr>
          <a:xfrm rot="5400000">
            <a:off x="-89604" y="2808992"/>
            <a:ext cx="347662" cy="168454"/>
          </a:xfrm>
          <a:prstGeom prst="triangle">
            <a:avLst>
              <a:gd name="adj" fmla="val 50001"/>
            </a:avLst>
          </a:prstGeom>
          <a:solidFill>
            <a:srgbClr val="039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ttangolo 7"/>
          <p:cNvSpPr/>
          <p:nvPr userDrawn="1"/>
        </p:nvSpPr>
        <p:spPr>
          <a:xfrm>
            <a:off x="0" y="0"/>
            <a:ext cx="9144000" cy="252544"/>
          </a:xfrm>
          <a:prstGeom prst="rect">
            <a:avLst/>
          </a:prstGeom>
          <a:solidFill>
            <a:srgbClr val="039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13" name="Picture 2" descr="C:\Users\Mauro\Clienti\13_058_Saatchi_Artelac Claims Deck\Basi\Logo_Bauch.png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7719618" y="6512126"/>
            <a:ext cx="1169189" cy="9564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41" y="279463"/>
            <a:ext cx="6518874" cy="113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5" y="472329"/>
            <a:ext cx="544422" cy="75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sellaDiTesto 8"/>
          <p:cNvSpPr txBox="1"/>
          <p:nvPr userDrawn="1"/>
        </p:nvSpPr>
        <p:spPr>
          <a:xfrm rot="16200000">
            <a:off x="-902591" y="5208899"/>
            <a:ext cx="2031005" cy="130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ru-RU" sz="850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Только для внутреннего использования</a:t>
            </a:r>
            <a:endParaRPr lang="en-GB" sz="850" dirty="0">
              <a:solidFill>
                <a:srgbClr val="000000"/>
              </a:solidFill>
              <a:ea typeface="MS PGothic" pitchFamily="34" charset="-128"/>
              <a:cs typeface="+mn-cs"/>
            </a:endParaRPr>
          </a:p>
        </p:txBody>
      </p:sp>
      <p:pic>
        <p:nvPicPr>
          <p:cNvPr id="17" name="Picture 2" descr="P:\Marketing_OTC\_Logo\Valeant\Valeant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98551" l="0" r="100000">
                        <a14:foregroundMark x1="2899" y1="7971" x2="2899" y2="7971"/>
                        <a14:foregroundMark x1="16945" y1="86957" x2="16945" y2="86957"/>
                        <a14:foregroundMark x1="24303" y1="22464" x2="24303" y2="22464"/>
                        <a14:foregroundMark x1="8138" y1="89855" x2="8138" y2="89855"/>
                        <a14:foregroundMark x1="11371" y1="44203" x2="11371" y2="44203"/>
                        <a14:foregroundMark x1="16499" y1="22464" x2="16499" y2="22464"/>
                        <a14:foregroundMark x1="12152" y1="13043" x2="12152" y2="13043"/>
                        <a14:foregroundMark x1="20624" y1="65942" x2="20624" y2="65942"/>
                        <a14:foregroundMark x1="96321" y1="60870" x2="96321" y2="60870"/>
                        <a14:foregroundMark x1="52062" y1="60870" x2="52062" y2="60870"/>
                        <a14:foregroundMark x1="61204" y1="18841" x2="61204" y2="18841"/>
                        <a14:foregroundMark x1="72018" y1="18841" x2="72018" y2="18841"/>
                        <a14:foregroundMark x1="80713" y1="21739" x2="80713" y2="21739"/>
                        <a14:foregroundMark x1="42809" y1="18841" x2="42809" y2="18841"/>
                        <a14:foregroundMark x1="29989" y1="21739" x2="29989" y2="21739"/>
                        <a14:foregroundMark x1="13935" y1="92029" x2="13935" y2="92029"/>
                        <a14:foregroundMark x1="23523" y1="44203" x2="23523" y2="44203"/>
                        <a14:foregroundMark x1="20067" y1="18841" x2="20067" y2="18841"/>
                        <a14:foregroundMark x1="1449" y1="9420" x2="1449" y2="9420"/>
                        <a14:foregroundMark x1="32776" y1="60870" x2="32776" y2="60870"/>
                        <a14:foregroundMark x1="45373" y1="60870" x2="45373" y2="60870"/>
                        <a14:foregroundMark x1="51616" y1="18841" x2="51616" y2="18841"/>
                        <a14:foregroundMark x1="60981" y1="62319" x2="60981" y2="62319"/>
                        <a14:foregroundMark x1="75362" y1="63043" x2="75362" y2="63043"/>
                        <a14:foregroundMark x1="68896" y1="64493" x2="68896" y2="64493"/>
                        <a14:foregroundMark x1="81048" y1="62319" x2="81048" y2="62319"/>
                        <a14:foregroundMark x1="87848" y1="59420" x2="87848" y2="59420"/>
                        <a14:foregroundMark x1="87737" y1="18841" x2="87737" y2="18841"/>
                        <a14:foregroundMark x1="96544" y1="20290" x2="96544" y2="20290"/>
                        <a14:foregroundMark x1="92865" y1="18116" x2="92865" y2="18116"/>
                        <a14:foregroundMark x1="99108" y1="16667" x2="99108" y2="16667"/>
                        <a14:foregroundMark x1="18952" y1="94203" x2="18952" y2="94203"/>
                        <a14:foregroundMark x1="7358" y1="76087" x2="7358" y2="76087"/>
                        <a14:foregroundMark x1="2230" y1="21739" x2="2230" y2="21739"/>
                        <a14:foregroundMark x1="8807" y1="7971" x2="8807" y2="7971"/>
                        <a14:foregroundMark x1="64103" y1="18116" x2="64103" y2="18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6627188"/>
            <a:ext cx="1295400" cy="1992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968146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uro\Clienti\13_058_Saatchi_Artelac Claims Deck\Basi\Artelac-cop-intr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619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0825" y="1910607"/>
            <a:ext cx="7813312" cy="492443"/>
          </a:xfrm>
          <a:effectLst/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 sz="3200" b="1">
                <a:solidFill>
                  <a:srgbClr val="0055A0"/>
                </a:solidFill>
                <a:effectLst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0825" y="2402177"/>
            <a:ext cx="5791200" cy="323165"/>
          </a:xfrm>
          <a:extLst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sz="2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7" name="Triangolo isoscele 6"/>
          <p:cNvSpPr/>
          <p:nvPr userDrawn="1"/>
        </p:nvSpPr>
        <p:spPr>
          <a:xfrm rot="5400000">
            <a:off x="-89604" y="2060846"/>
            <a:ext cx="347662" cy="168454"/>
          </a:xfrm>
          <a:prstGeom prst="triangle">
            <a:avLst>
              <a:gd name="adj" fmla="val 50001"/>
            </a:avLst>
          </a:prstGeom>
          <a:solidFill>
            <a:srgbClr val="ED3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ttangolo 7"/>
          <p:cNvSpPr/>
          <p:nvPr userDrawn="1"/>
        </p:nvSpPr>
        <p:spPr>
          <a:xfrm>
            <a:off x="0" y="0"/>
            <a:ext cx="9144000" cy="252544"/>
          </a:xfrm>
          <a:prstGeom prst="rect">
            <a:avLst/>
          </a:prstGeom>
          <a:solidFill>
            <a:srgbClr val="ED3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13" name="Picture 2" descr="C:\Users\Mauro\Clienti\13_058_Saatchi_Artelac Claims Deck\Basi\Logo_Bauch.png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7719618" y="6512126"/>
            <a:ext cx="1169189" cy="95646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4908" b="94479" l="0" r="100000">
                        <a14:foregroundMark x1="4766" y1="55215" x2="4766" y2="55215"/>
                        <a14:foregroundMark x1="6387" y1="35583" x2="6387" y2="35583"/>
                        <a14:foregroundMark x1="3813" y1="23313" x2="3813" y2="23313"/>
                        <a14:foregroundMark x1="9247" y1="56442" x2="9247" y2="56442"/>
                        <a14:foregroundMark x1="7817" y1="30675" x2="7817" y2="30675"/>
                        <a14:foregroundMark x1="6387" y1="21472" x2="6387" y2="21472"/>
                        <a14:foregroundMark x1="3622" y1="52147" x2="3622" y2="52147"/>
                        <a14:foregroundMark x1="3813" y1="44785" x2="3813" y2="44785"/>
                        <a14:foregroundMark x1="14871" y1="20245" x2="14871" y2="20245"/>
                        <a14:foregroundMark x1="17255" y1="64417" x2="17255" y2="64417"/>
                        <a14:foregroundMark x1="11153" y1="74847" x2="11153" y2="74847"/>
                        <a14:foregroundMark x1="12583" y1="47853" x2="12583" y2="47853"/>
                        <a14:foregroundMark x1="20305" y1="46012" x2="20305" y2="46012"/>
                        <a14:foregroundMark x1="22879" y1="46012" x2="22879" y2="46012"/>
                        <a14:foregroundMark x1="25262" y1="56442" x2="25262" y2="56442"/>
                        <a14:foregroundMark x1="25929" y1="46012" x2="25929" y2="46012"/>
                        <a14:foregroundMark x1="28599" y1="50307" x2="28599" y2="50307"/>
                        <a14:foregroundMark x1="32793" y1="58282" x2="32793" y2="58282"/>
                        <a14:foregroundMark x1="43851" y1="44785" x2="43851" y2="44785"/>
                        <a14:foregroundMark x1="39371" y1="74847" x2="39371" y2="74847"/>
                        <a14:foregroundMark x1="46711" y1="47853" x2="46711" y2="47853"/>
                        <a14:foregroundMark x1="50238" y1="77914" x2="50238" y2="77914"/>
                        <a14:foregroundMark x1="50048" y1="59509" x2="50048" y2="59509"/>
                        <a14:foregroundMark x1="53575" y1="59509" x2="53575" y2="59509"/>
                        <a14:foregroundMark x1="58723" y1="30675" x2="58723" y2="30675"/>
                        <a14:foregroundMark x1="65586" y1="38650" x2="65586" y2="38650"/>
                        <a14:foregroundMark x1="67493" y1="68712" x2="67493" y2="68712"/>
                        <a14:foregroundMark x1="75214" y1="62577" x2="75214" y2="62577"/>
                        <a14:foregroundMark x1="80172" y1="56442" x2="80172" y2="56442"/>
                        <a14:foregroundMark x1="85415" y1="56442" x2="85415" y2="56442"/>
                        <a14:foregroundMark x1="90848" y1="64417" x2="90848" y2="64417"/>
                        <a14:foregroundMark x1="94566" y1="62577" x2="94566" y2="62577"/>
                        <a14:foregroundMark x1="57579" y1="30675" x2="57579" y2="30675"/>
                        <a14:foregroundMark x1="59199" y1="33742" x2="59199" y2="33742"/>
                        <a14:foregroundMark x1="58723" y1="24540" x2="58723" y2="24540"/>
                        <a14:foregroundMark x1="8294" y1="58282" x2="8294" y2="58282"/>
                        <a14:foregroundMark x1="2860" y1="58282" x2="2860" y2="58282"/>
                        <a14:foregroundMark x1="57769" y1="35583" x2="57769" y2="35583"/>
                        <a14:foregroundMark x1="57293" y1="17178" x2="57293" y2="17178"/>
                        <a14:foregroundMark x1="56339" y1="32515" x2="56339" y2="32515"/>
                        <a14:backgroundMark x1="14395" y1="49080" x2="14395" y2="49080"/>
                        <a14:backgroundMark x1="73308" y1="71166" x2="73308" y2="71166"/>
                        <a14:backgroundMark x1="84652" y1="73006" x2="84652" y2="73006"/>
                        <a14:backgroundMark x1="67398" y1="69325" x2="67398" y2="693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7" y="475830"/>
            <a:ext cx="3008133" cy="46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sellaDiTesto 8"/>
          <p:cNvSpPr txBox="1"/>
          <p:nvPr userDrawn="1"/>
        </p:nvSpPr>
        <p:spPr>
          <a:xfrm rot="16200000">
            <a:off x="-902591" y="5208899"/>
            <a:ext cx="2031005" cy="130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ru-RU" sz="850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Только для внутреннего использования</a:t>
            </a:r>
            <a:endParaRPr lang="en-GB" sz="850" dirty="0">
              <a:solidFill>
                <a:srgbClr val="000000"/>
              </a:solidFill>
              <a:ea typeface="MS PGothic" pitchFamily="34" charset="-128"/>
              <a:cs typeface="+mn-cs"/>
            </a:endParaRPr>
          </a:p>
        </p:txBody>
      </p:sp>
      <p:pic>
        <p:nvPicPr>
          <p:cNvPr id="16" name="Picture 2" descr="P:\Marketing_OTC\_Logo\Valeant\Valeant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98551" l="0" r="100000">
                        <a14:foregroundMark x1="2899" y1="7971" x2="2899" y2="7971"/>
                        <a14:foregroundMark x1="16945" y1="86957" x2="16945" y2="86957"/>
                        <a14:foregroundMark x1="24303" y1="22464" x2="24303" y2="22464"/>
                        <a14:foregroundMark x1="8138" y1="89855" x2="8138" y2="89855"/>
                        <a14:foregroundMark x1="11371" y1="44203" x2="11371" y2="44203"/>
                        <a14:foregroundMark x1="16499" y1="22464" x2="16499" y2="22464"/>
                        <a14:foregroundMark x1="12152" y1="13043" x2="12152" y2="13043"/>
                        <a14:foregroundMark x1="20624" y1="65942" x2="20624" y2="65942"/>
                        <a14:foregroundMark x1="96321" y1="60870" x2="96321" y2="60870"/>
                        <a14:foregroundMark x1="52062" y1="60870" x2="52062" y2="60870"/>
                        <a14:foregroundMark x1="61204" y1="18841" x2="61204" y2="18841"/>
                        <a14:foregroundMark x1="72018" y1="18841" x2="72018" y2="18841"/>
                        <a14:foregroundMark x1="80713" y1="21739" x2="80713" y2="21739"/>
                        <a14:foregroundMark x1="42809" y1="18841" x2="42809" y2="18841"/>
                        <a14:foregroundMark x1="29989" y1="21739" x2="29989" y2="21739"/>
                        <a14:foregroundMark x1="13935" y1="92029" x2="13935" y2="92029"/>
                        <a14:foregroundMark x1="23523" y1="44203" x2="23523" y2="44203"/>
                        <a14:foregroundMark x1="20067" y1="18841" x2="20067" y2="18841"/>
                        <a14:foregroundMark x1="1449" y1="9420" x2="1449" y2="9420"/>
                        <a14:foregroundMark x1="32776" y1="60870" x2="32776" y2="60870"/>
                        <a14:foregroundMark x1="45373" y1="60870" x2="45373" y2="60870"/>
                        <a14:foregroundMark x1="51616" y1="18841" x2="51616" y2="18841"/>
                        <a14:foregroundMark x1="60981" y1="62319" x2="60981" y2="62319"/>
                        <a14:foregroundMark x1="75362" y1="63043" x2="75362" y2="63043"/>
                        <a14:foregroundMark x1="68896" y1="64493" x2="68896" y2="64493"/>
                        <a14:foregroundMark x1="81048" y1="62319" x2="81048" y2="62319"/>
                        <a14:foregroundMark x1="87848" y1="59420" x2="87848" y2="59420"/>
                        <a14:foregroundMark x1="87737" y1="18841" x2="87737" y2="18841"/>
                        <a14:foregroundMark x1="96544" y1="20290" x2="96544" y2="20290"/>
                        <a14:foregroundMark x1="92865" y1="18116" x2="92865" y2="18116"/>
                        <a14:foregroundMark x1="99108" y1="16667" x2="99108" y2="16667"/>
                        <a14:foregroundMark x1="18952" y1="94203" x2="18952" y2="94203"/>
                        <a14:foregroundMark x1="7358" y1="76087" x2="7358" y2="76087"/>
                        <a14:foregroundMark x1="2230" y1="21739" x2="2230" y2="21739"/>
                        <a14:foregroundMark x1="8807" y1="7971" x2="8807" y2="7971"/>
                        <a14:foregroundMark x1="64103" y1="18116" x2="64103" y2="18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6627188"/>
            <a:ext cx="1295400" cy="1992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05018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uro\Clienti\13_058_Saatchi_Artelac Claims Deck\Basi\Artelac-cop-intr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619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0825" y="1910607"/>
            <a:ext cx="7813312" cy="492443"/>
          </a:xfrm>
          <a:effectLst/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 sz="3200" b="1">
                <a:solidFill>
                  <a:srgbClr val="0055A0"/>
                </a:solidFill>
                <a:effectLst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0825" y="2402177"/>
            <a:ext cx="5791200" cy="323165"/>
          </a:xfrm>
          <a:extLst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sz="2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7" name="Triangolo isoscele 6"/>
          <p:cNvSpPr/>
          <p:nvPr userDrawn="1"/>
        </p:nvSpPr>
        <p:spPr>
          <a:xfrm rot="5400000">
            <a:off x="-89604" y="2060846"/>
            <a:ext cx="347662" cy="168454"/>
          </a:xfrm>
          <a:prstGeom prst="triangle">
            <a:avLst>
              <a:gd name="adj" fmla="val 50001"/>
            </a:avLst>
          </a:prstGeom>
          <a:solidFill>
            <a:srgbClr val="039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ttangolo 7"/>
          <p:cNvSpPr/>
          <p:nvPr userDrawn="1"/>
        </p:nvSpPr>
        <p:spPr>
          <a:xfrm>
            <a:off x="0" y="0"/>
            <a:ext cx="9144000" cy="252544"/>
          </a:xfrm>
          <a:prstGeom prst="rect">
            <a:avLst/>
          </a:prstGeom>
          <a:solidFill>
            <a:srgbClr val="039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13" name="Picture 2" descr="C:\Users\Mauro\Clienti\13_058_Saatchi_Artelac Claims Deck\Basi\Logo_Bauch.png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7719618" y="6512126"/>
            <a:ext cx="1169189" cy="95646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9140" b="93011" l="187" r="100000">
                        <a14:foregroundMark x1="6092" y1="23656" x2="6092" y2="23656"/>
                        <a14:foregroundMark x1="10216" y1="75269" x2="10216" y2="75269"/>
                        <a14:foregroundMark x1="11809" y1="48925" x2="11809" y2="48925"/>
                        <a14:foregroundMark x1="20993" y1="48925" x2="20993" y2="48925"/>
                        <a14:foregroundMark x1="24555" y1="58065" x2="24555" y2="58065"/>
                        <a14:foregroundMark x1="32615" y1="48925" x2="32615" y2="48925"/>
                        <a14:foregroundMark x1="43205" y1="56452" x2="43205" y2="56452"/>
                        <a14:foregroundMark x1="47048" y1="58065" x2="47048" y2="58065"/>
                        <a14:foregroundMark x1="65979" y1="54839" x2="65979" y2="54839"/>
                        <a14:foregroundMark x1="74133" y1="58065" x2="74133" y2="58065"/>
                        <a14:foregroundMark x1="79756" y1="50000" x2="79756" y2="50000"/>
                        <a14:foregroundMark x1="83037" y1="63978" x2="83037" y2="63978"/>
                        <a14:foregroundMark x1="88472" y1="62903" x2="88472" y2="62903"/>
                        <a14:foregroundMark x1="94377" y1="59677" x2="94377" y2="59677"/>
                        <a14:foregroundMark x1="52390" y1="36022" x2="52390" y2="36022"/>
                        <a14:foregroundMark x1="51359" y1="30108" x2="51359" y2="30108"/>
                        <a14:foregroundMark x1="52671" y1="28495" x2="52671" y2="28495"/>
                        <a14:foregroundMark x1="51078" y1="39247" x2="51078" y2="39247"/>
                        <a14:foregroundMark x1="49766" y1="26882" x2="49766" y2="26882"/>
                        <a14:foregroundMark x1="51078" y1="25269" x2="51078" y2="25269"/>
                        <a14:foregroundMark x1="58388" y1="76882" x2="58388" y2="76882"/>
                        <a14:backgroundMark x1="59981" y1="63978" x2="59981" y2="63978"/>
                        <a14:backgroundMark x1="60262" y1="44086" x2="60262" y2="44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0" y="409527"/>
            <a:ext cx="2987134" cy="52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1099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89" y="497905"/>
            <a:ext cx="249469" cy="34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sellaDiTesto 8"/>
          <p:cNvSpPr txBox="1"/>
          <p:nvPr userDrawn="1"/>
        </p:nvSpPr>
        <p:spPr>
          <a:xfrm rot="16200000">
            <a:off x="-902591" y="5208899"/>
            <a:ext cx="2031005" cy="130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ru-RU" sz="850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Только для внутреннего использования</a:t>
            </a:r>
            <a:endParaRPr lang="en-GB" sz="850" dirty="0">
              <a:solidFill>
                <a:srgbClr val="000000"/>
              </a:solidFill>
              <a:ea typeface="MS PGothic" pitchFamily="34" charset="-128"/>
              <a:cs typeface="+mn-cs"/>
            </a:endParaRPr>
          </a:p>
        </p:txBody>
      </p:sp>
      <p:pic>
        <p:nvPicPr>
          <p:cNvPr id="19" name="Picture 2" descr="P:\Marketing_OTC\_Logo\Valeant\Valeant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0" b="98551" l="0" r="100000">
                        <a14:foregroundMark x1="2899" y1="7971" x2="2899" y2="7971"/>
                        <a14:foregroundMark x1="16945" y1="86957" x2="16945" y2="86957"/>
                        <a14:foregroundMark x1="24303" y1="22464" x2="24303" y2="22464"/>
                        <a14:foregroundMark x1="8138" y1="89855" x2="8138" y2="89855"/>
                        <a14:foregroundMark x1="11371" y1="44203" x2="11371" y2="44203"/>
                        <a14:foregroundMark x1="16499" y1="22464" x2="16499" y2="22464"/>
                        <a14:foregroundMark x1="12152" y1="13043" x2="12152" y2="13043"/>
                        <a14:foregroundMark x1="20624" y1="65942" x2="20624" y2="65942"/>
                        <a14:foregroundMark x1="96321" y1="60870" x2="96321" y2="60870"/>
                        <a14:foregroundMark x1="52062" y1="60870" x2="52062" y2="60870"/>
                        <a14:foregroundMark x1="61204" y1="18841" x2="61204" y2="18841"/>
                        <a14:foregroundMark x1="72018" y1="18841" x2="72018" y2="18841"/>
                        <a14:foregroundMark x1="80713" y1="21739" x2="80713" y2="21739"/>
                        <a14:foregroundMark x1="42809" y1="18841" x2="42809" y2="18841"/>
                        <a14:foregroundMark x1="29989" y1="21739" x2="29989" y2="21739"/>
                        <a14:foregroundMark x1="13935" y1="92029" x2="13935" y2="92029"/>
                        <a14:foregroundMark x1="23523" y1="44203" x2="23523" y2="44203"/>
                        <a14:foregroundMark x1="20067" y1="18841" x2="20067" y2="18841"/>
                        <a14:foregroundMark x1="1449" y1="9420" x2="1449" y2="9420"/>
                        <a14:foregroundMark x1="32776" y1="60870" x2="32776" y2="60870"/>
                        <a14:foregroundMark x1="45373" y1="60870" x2="45373" y2="60870"/>
                        <a14:foregroundMark x1="51616" y1="18841" x2="51616" y2="18841"/>
                        <a14:foregroundMark x1="60981" y1="62319" x2="60981" y2="62319"/>
                        <a14:foregroundMark x1="75362" y1="63043" x2="75362" y2="63043"/>
                        <a14:foregroundMark x1="68896" y1="64493" x2="68896" y2="64493"/>
                        <a14:foregroundMark x1="81048" y1="62319" x2="81048" y2="62319"/>
                        <a14:foregroundMark x1="87848" y1="59420" x2="87848" y2="59420"/>
                        <a14:foregroundMark x1="87737" y1="18841" x2="87737" y2="18841"/>
                        <a14:foregroundMark x1="96544" y1="20290" x2="96544" y2="20290"/>
                        <a14:foregroundMark x1="92865" y1="18116" x2="92865" y2="18116"/>
                        <a14:foregroundMark x1="99108" y1="16667" x2="99108" y2="16667"/>
                        <a14:foregroundMark x1="18952" y1="94203" x2="18952" y2="94203"/>
                        <a14:foregroundMark x1="7358" y1="76087" x2="7358" y2="76087"/>
                        <a14:foregroundMark x1="2230" y1="21739" x2="2230" y2="21739"/>
                        <a14:foregroundMark x1="8807" y1="7971" x2="8807" y2="7971"/>
                        <a14:foregroundMark x1="64103" y1="18116" x2="64103" y2="18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6627188"/>
            <a:ext cx="1295400" cy="1992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424125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0" y="0"/>
            <a:ext cx="9144000" cy="8799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ttangolo 4"/>
          <p:cNvSpPr/>
          <p:nvPr userDrawn="1"/>
        </p:nvSpPr>
        <p:spPr>
          <a:xfrm>
            <a:off x="0" y="0"/>
            <a:ext cx="9144000" cy="123825"/>
          </a:xfrm>
          <a:prstGeom prst="rect">
            <a:avLst/>
          </a:prstGeom>
          <a:solidFill>
            <a:srgbClr val="ED3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Triangolo isoscele 5"/>
          <p:cNvSpPr/>
          <p:nvPr userDrawn="1"/>
        </p:nvSpPr>
        <p:spPr>
          <a:xfrm rot="5400000">
            <a:off x="-89604" y="426276"/>
            <a:ext cx="347662" cy="168454"/>
          </a:xfrm>
          <a:prstGeom prst="triangle">
            <a:avLst>
              <a:gd name="adj" fmla="val 50001"/>
            </a:avLst>
          </a:prstGeom>
          <a:solidFill>
            <a:srgbClr val="ED3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3076" name="Picture 4" descr="C:\Users\Mauro\Clienti\13_058_Saatchi_Artelac Claims Deck\Basi\Logo_Artelac_min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0975" y="417513"/>
            <a:ext cx="822758" cy="177800"/>
          </a:xfrm>
          <a:prstGeom prst="rect">
            <a:avLst/>
          </a:prstGeom>
          <a:noFill/>
        </p:spPr>
      </p:pic>
      <p:pic>
        <p:nvPicPr>
          <p:cNvPr id="3077" name="Picture 5" descr="C:\Users\Mauro\Clienti\13_058_Saatchi_Artelac Claims Deck\Basi\Logo_Rebalance_min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2442" y="459585"/>
            <a:ext cx="771619" cy="13881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973" y="365759"/>
            <a:ext cx="1863025" cy="2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773087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0" y="0"/>
            <a:ext cx="9144000" cy="8799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ttangolo 4"/>
          <p:cNvSpPr/>
          <p:nvPr userDrawn="1"/>
        </p:nvSpPr>
        <p:spPr>
          <a:xfrm>
            <a:off x="0" y="0"/>
            <a:ext cx="9144000" cy="123825"/>
          </a:xfrm>
          <a:prstGeom prst="rect">
            <a:avLst/>
          </a:prstGeom>
          <a:solidFill>
            <a:srgbClr val="ED3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Triangolo isoscele 5"/>
          <p:cNvSpPr/>
          <p:nvPr userDrawn="1"/>
        </p:nvSpPr>
        <p:spPr>
          <a:xfrm rot="5400000">
            <a:off x="-89604" y="426276"/>
            <a:ext cx="347662" cy="168454"/>
          </a:xfrm>
          <a:prstGeom prst="triangle">
            <a:avLst>
              <a:gd name="adj" fmla="val 50001"/>
            </a:avLst>
          </a:prstGeom>
          <a:solidFill>
            <a:srgbClr val="ED3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076" name="Picture 4" descr="C:\Users\Mauro\Clienti\13_058_Saatchi_Artelac Claims Deck\Basi\Logo_Artelac_min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0975" y="417513"/>
            <a:ext cx="822758" cy="177800"/>
          </a:xfrm>
          <a:prstGeom prst="rect">
            <a:avLst/>
          </a:prstGeom>
          <a:noFill/>
        </p:spPr>
      </p:pic>
      <p:pic>
        <p:nvPicPr>
          <p:cNvPr id="3077" name="Picture 5" descr="C:\Users\Mauro\Clienti\13_058_Saatchi_Artelac Claims Deck\Basi\Logo_Rebalance_min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2442" y="459585"/>
            <a:ext cx="771619" cy="13881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973" y="365759"/>
            <a:ext cx="1863025" cy="2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050753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0" y="0"/>
            <a:ext cx="9144000" cy="8799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ttangolo 4"/>
          <p:cNvSpPr/>
          <p:nvPr userDrawn="1"/>
        </p:nvSpPr>
        <p:spPr>
          <a:xfrm>
            <a:off x="0" y="0"/>
            <a:ext cx="9144000" cy="123825"/>
          </a:xfrm>
          <a:prstGeom prst="rect">
            <a:avLst/>
          </a:prstGeom>
          <a:solidFill>
            <a:srgbClr val="039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Triangolo isoscele 5"/>
          <p:cNvSpPr/>
          <p:nvPr userDrawn="1"/>
        </p:nvSpPr>
        <p:spPr>
          <a:xfrm rot="5400000">
            <a:off x="-89604" y="426276"/>
            <a:ext cx="347662" cy="168454"/>
          </a:xfrm>
          <a:prstGeom prst="triangle">
            <a:avLst>
              <a:gd name="adj" fmla="val 50001"/>
            </a:avLst>
          </a:prstGeom>
          <a:solidFill>
            <a:srgbClr val="039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grpSp>
        <p:nvGrpSpPr>
          <p:cNvPr id="10" name="Gruppo 9"/>
          <p:cNvGrpSpPr/>
          <p:nvPr userDrawn="1"/>
        </p:nvGrpSpPr>
        <p:grpSpPr>
          <a:xfrm>
            <a:off x="7526335" y="417513"/>
            <a:ext cx="1367726" cy="218542"/>
            <a:chOff x="7280975" y="417513"/>
            <a:chExt cx="1367726" cy="218542"/>
          </a:xfrm>
        </p:grpSpPr>
        <p:pic>
          <p:nvPicPr>
            <p:cNvPr id="3076" name="Picture 4" descr="C:\Users\Mauro\Clienti\13_058_Saatchi_Artelac Claims Deck\Basi\Logo_Artelac_mini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80975" y="417513"/>
              <a:ext cx="822758" cy="177800"/>
            </a:xfrm>
            <a:prstGeom prst="rect">
              <a:avLst/>
            </a:prstGeom>
            <a:noFill/>
          </p:spPr>
        </p:pic>
        <p:pic>
          <p:nvPicPr>
            <p:cNvPr id="6146" name="Picture 2" descr="C:\Users\Mauro\Clienti\13_058_Saatchi_Artelac Claims Deck\Basi\Logo_Splash_mini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22445" y="453818"/>
              <a:ext cx="526256" cy="182237"/>
            </a:xfrm>
            <a:prstGeom prst="rect">
              <a:avLst/>
            </a:prstGeom>
            <a:noFill/>
          </p:spPr>
        </p:pic>
      </p:grp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897" y="399005"/>
            <a:ext cx="1674275" cy="29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071" y="443265"/>
            <a:ext cx="139826" cy="19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401473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0" y="0"/>
            <a:ext cx="9144000" cy="8799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ttangolo 4"/>
          <p:cNvSpPr/>
          <p:nvPr userDrawn="1"/>
        </p:nvSpPr>
        <p:spPr>
          <a:xfrm>
            <a:off x="0" y="0"/>
            <a:ext cx="9144000" cy="123825"/>
          </a:xfrm>
          <a:prstGeom prst="rect">
            <a:avLst/>
          </a:prstGeom>
          <a:solidFill>
            <a:srgbClr val="039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Triangolo isoscele 5"/>
          <p:cNvSpPr/>
          <p:nvPr userDrawn="1"/>
        </p:nvSpPr>
        <p:spPr>
          <a:xfrm rot="5400000">
            <a:off x="-89604" y="426276"/>
            <a:ext cx="347662" cy="168454"/>
          </a:xfrm>
          <a:prstGeom prst="triangle">
            <a:avLst>
              <a:gd name="adj" fmla="val 50001"/>
            </a:avLst>
          </a:prstGeom>
          <a:solidFill>
            <a:srgbClr val="039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7" name="Gruppo 9"/>
          <p:cNvGrpSpPr/>
          <p:nvPr userDrawn="1"/>
        </p:nvGrpSpPr>
        <p:grpSpPr>
          <a:xfrm>
            <a:off x="7526335" y="417513"/>
            <a:ext cx="1367726" cy="218542"/>
            <a:chOff x="7280975" y="417513"/>
            <a:chExt cx="1367726" cy="218542"/>
          </a:xfrm>
        </p:grpSpPr>
        <p:pic>
          <p:nvPicPr>
            <p:cNvPr id="3076" name="Picture 4" descr="C:\Users\Mauro\Clienti\13_058_Saatchi_Artelac Claims Deck\Basi\Logo_Artelac_mini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80975" y="417513"/>
              <a:ext cx="822758" cy="177800"/>
            </a:xfrm>
            <a:prstGeom prst="rect">
              <a:avLst/>
            </a:prstGeom>
            <a:noFill/>
          </p:spPr>
        </p:pic>
        <p:pic>
          <p:nvPicPr>
            <p:cNvPr id="6146" name="Picture 2" descr="C:\Users\Mauro\Clienti\13_058_Saatchi_Artelac Claims Deck\Basi\Logo_Splash_mini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22445" y="453818"/>
              <a:ext cx="526256" cy="182237"/>
            </a:xfrm>
            <a:prstGeom prst="rect">
              <a:avLst/>
            </a:prstGeom>
            <a:noFill/>
          </p:spPr>
        </p:pic>
      </p:grp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897" y="399005"/>
            <a:ext cx="1674275" cy="29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071" y="443265"/>
            <a:ext cx="139826" cy="19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850969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05664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663344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l-PL" sz="2400">
                <a:latin typeface="Times New Roman" pitchFamily="18" charset="0"/>
              </a:endParaRP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sz="2400">
                <a:latin typeface="Times New Roman" pitchFamily="18" charset="0"/>
              </a:endParaRP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solidFill>
                  <a:schemeClr val="hlink"/>
                </a:solidFill>
              </a:endParaRP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solidFill>
                  <a:schemeClr val="hlink"/>
                </a:solidFill>
              </a:endParaRPr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solidFill>
                  <a:schemeClr val="accent2"/>
                </a:solidFill>
              </a:endParaRPr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solidFill>
                  <a:schemeClr val="hlink"/>
                </a:solidFill>
              </a:endParaRPr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sz="2400">
                <a:latin typeface="Times New Roman" pitchFamily="18" charset="0"/>
              </a:endParaRP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solidFill>
                  <a:schemeClr val="accent2"/>
                </a:solidFill>
              </a:endParaRPr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>
                <a:solidFill>
                  <a:schemeClr val="accent2"/>
                </a:solidFill>
              </a:endParaRPr>
            </a:p>
          </p:txBody>
        </p:sp>
      </p:grpSp>
      <p:sp>
        <p:nvSpPr>
          <p:cNvPr id="410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10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6" name="Picture 12" descr="P:\IT\Valeant Logo for presentation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031" y="6248400"/>
            <a:ext cx="2106612" cy="447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3" r:id="rId16"/>
    <p:sldLayoutId id="2147483704" r:id="rId17"/>
    <p:sldLayoutId id="2147483705" r:id="rId18"/>
    <p:sldLayoutId id="2147483742" r:id="rId19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uro\Clienti\13_058_Saatchi_Artelac Claims Deck\Basi\Artelac-cop-intro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37843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gray">
          <a:xfrm>
            <a:off x="250824" y="1732450"/>
            <a:ext cx="8602889" cy="124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250826" y="380955"/>
            <a:ext cx="6745288" cy="26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3" name="Picture 2" descr="C:\Users\Mauro\Clienti\13_058_Saatchi_Artelac Claims Deck\Basi\Logo_Bauch.png"/>
          <p:cNvPicPr>
            <a:picLocks noChangeAspect="1" noChangeArrowheads="1"/>
          </p:cNvPicPr>
          <p:nvPr userDrawn="1"/>
        </p:nvPicPr>
        <p:blipFill>
          <a:blip r:embed="rId14" cstate="print"/>
          <a:stretch>
            <a:fillRect/>
          </a:stretch>
        </p:blipFill>
        <p:spPr bwMode="auto">
          <a:xfrm>
            <a:off x="7719618" y="6512126"/>
            <a:ext cx="1169189" cy="95646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 userDrawn="1"/>
        </p:nvSpPr>
        <p:spPr>
          <a:xfrm rot="16200000">
            <a:off x="-902591" y="5208899"/>
            <a:ext cx="2031005" cy="13080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ru-RU" sz="850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Только для внутреннего использования</a:t>
            </a:r>
            <a:endParaRPr lang="en-GB" sz="850" dirty="0">
              <a:solidFill>
                <a:srgbClr val="000000"/>
              </a:solidFill>
              <a:ea typeface="MS PGothic" pitchFamily="34" charset="-128"/>
              <a:cs typeface="+mn-cs"/>
            </a:endParaRPr>
          </a:p>
        </p:txBody>
      </p:sp>
      <p:pic>
        <p:nvPicPr>
          <p:cNvPr id="3074" name="Picture 2" descr="P:\Marketing_OTC\_Logo\Valeant\Valeant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0" b="98551" l="0" r="100000">
                        <a14:foregroundMark x1="2899" y1="7971" x2="2899" y2="7971"/>
                        <a14:foregroundMark x1="16945" y1="86957" x2="16945" y2="86957"/>
                        <a14:foregroundMark x1="24303" y1="22464" x2="24303" y2="22464"/>
                        <a14:foregroundMark x1="8138" y1="89855" x2="8138" y2="89855"/>
                        <a14:foregroundMark x1="11371" y1="44203" x2="11371" y2="44203"/>
                        <a14:foregroundMark x1="16499" y1="22464" x2="16499" y2="22464"/>
                        <a14:foregroundMark x1="12152" y1="13043" x2="12152" y2="13043"/>
                        <a14:foregroundMark x1="20624" y1="65942" x2="20624" y2="65942"/>
                        <a14:foregroundMark x1="96321" y1="60870" x2="96321" y2="60870"/>
                        <a14:foregroundMark x1="52062" y1="60870" x2="52062" y2="60870"/>
                        <a14:foregroundMark x1="61204" y1="18841" x2="61204" y2="18841"/>
                        <a14:foregroundMark x1="72018" y1="18841" x2="72018" y2="18841"/>
                        <a14:foregroundMark x1="80713" y1="21739" x2="80713" y2="21739"/>
                        <a14:foregroundMark x1="42809" y1="18841" x2="42809" y2="18841"/>
                        <a14:foregroundMark x1="29989" y1="21739" x2="29989" y2="21739"/>
                        <a14:foregroundMark x1="13935" y1="92029" x2="13935" y2="92029"/>
                        <a14:foregroundMark x1="23523" y1="44203" x2="23523" y2="44203"/>
                        <a14:foregroundMark x1="20067" y1="18841" x2="20067" y2="18841"/>
                        <a14:foregroundMark x1="1449" y1="9420" x2="1449" y2="9420"/>
                        <a14:foregroundMark x1="32776" y1="60870" x2="32776" y2="60870"/>
                        <a14:foregroundMark x1="45373" y1="60870" x2="45373" y2="60870"/>
                        <a14:foregroundMark x1="51616" y1="18841" x2="51616" y2="18841"/>
                        <a14:foregroundMark x1="60981" y1="62319" x2="60981" y2="62319"/>
                        <a14:foregroundMark x1="75362" y1="63043" x2="75362" y2="63043"/>
                        <a14:foregroundMark x1="68896" y1="64493" x2="68896" y2="64493"/>
                        <a14:foregroundMark x1="81048" y1="62319" x2="81048" y2="62319"/>
                        <a14:foregroundMark x1="87848" y1="59420" x2="87848" y2="59420"/>
                        <a14:foregroundMark x1="87737" y1="18841" x2="87737" y2="18841"/>
                        <a14:foregroundMark x1="96544" y1="20290" x2="96544" y2="20290"/>
                        <a14:foregroundMark x1="92865" y1="18116" x2="92865" y2="18116"/>
                        <a14:foregroundMark x1="99108" y1="16667" x2="99108" y2="16667"/>
                        <a14:foregroundMark x1="18952" y1="94203" x2="18952" y2="94203"/>
                        <a14:foregroundMark x1="7358" y1="76087" x2="7358" y2="76087"/>
                        <a14:foregroundMark x1="2230" y1="21739" x2="2230" y2="21739"/>
                        <a14:foregroundMark x1="8807" y1="7971" x2="8807" y2="7971"/>
                        <a14:foregroundMark x1="64103" y1="18116" x2="64103" y2="18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271" y="6636652"/>
            <a:ext cx="1233882" cy="1898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882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800" b="1">
          <a:solidFill>
            <a:srgbClr val="0055A0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MS PGothic" pitchFamily="34" charset="-128"/>
          <a:cs typeface="MS PGothic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MS PGothic" pitchFamily="34" charset="-128"/>
          <a:cs typeface="MS PGothic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MS PGothic" pitchFamily="34" charset="-128"/>
          <a:cs typeface="MS PGothic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  <a:ea typeface="MS PGothic" pitchFamily="34" charset="-128"/>
          <a:cs typeface="MS PGothic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charset="0"/>
        </a:defRPr>
      </a:lvl9pPr>
    </p:titleStyle>
    <p:bodyStyle>
      <a:lvl1pPr marL="277813" indent="-277813" algn="l" rtl="0" eaLnBrk="0" fontAlgn="base" hangingPunct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60000"/>
        <a:buFontTx/>
        <a:buBlip>
          <a:blip r:embed="rId17"/>
        </a:buBlip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457200" indent="-179388" algn="l" rtl="0" eaLnBrk="0" fontAlgn="base" hangingPunct="0">
        <a:lnSpc>
          <a:spcPct val="90000"/>
        </a:lnSpc>
        <a:spcBef>
          <a:spcPts val="1200"/>
        </a:spcBef>
        <a:spcAft>
          <a:spcPts val="0"/>
        </a:spcAft>
        <a:buClr>
          <a:srgbClr val="0B4091"/>
        </a:buClr>
        <a:buFont typeface="Symbol" pitchFamily="18" charset="2"/>
        <a:buChar char="·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636588" indent="-179388" algn="l" rtl="0" eaLnBrk="0" fontAlgn="base" hangingPunct="0">
        <a:lnSpc>
          <a:spcPct val="90000"/>
        </a:lnSpc>
        <a:spcBef>
          <a:spcPts val="600"/>
        </a:spcBef>
        <a:spcAft>
          <a:spcPts val="0"/>
        </a:spcAft>
        <a:buClr>
          <a:srgbClr val="0B4091"/>
        </a:buClr>
        <a:buFont typeface="Arial" pitchFamily="34" charset="0"/>
        <a:buChar char="‒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817563" indent="-180975" algn="l" rtl="0" eaLnBrk="0" fontAlgn="base" hangingPunct="0">
        <a:lnSpc>
          <a:spcPct val="90000"/>
        </a:lnSpc>
        <a:spcBef>
          <a:spcPts val="600"/>
        </a:spcBef>
        <a:spcAft>
          <a:spcPts val="0"/>
        </a:spcAft>
        <a:buClr>
          <a:srgbClr val="0B4091"/>
        </a:buClr>
        <a:buChar char="–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chemeClr val="accent1"/>
        </a:buClr>
        <a:buChar char="»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lnSpc>
          <a:spcPct val="95000"/>
        </a:lnSpc>
        <a:spcBef>
          <a:spcPct val="0"/>
        </a:spcBef>
        <a:spcAft>
          <a:spcPct val="25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0"/>
        </a:spcBef>
        <a:spcAft>
          <a:spcPct val="25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0"/>
        </a:spcBef>
        <a:spcAft>
          <a:spcPct val="25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0"/>
        </a:spcBef>
        <a:spcAft>
          <a:spcPct val="25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X6181_Artelac_BrandBook PPT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23495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8000" b="1" dirty="0" err="1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Артелак</a:t>
            </a:r>
            <a:endParaRPr lang="ru-RU" sz="6600" b="1" dirty="0" smtClean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3"/>
          <p:cNvSpPr>
            <a:spLocks noGrp="1"/>
          </p:cNvSpPr>
          <p:nvPr>
            <p:ph type="title"/>
          </p:nvPr>
        </p:nvSpPr>
        <p:spPr>
          <a:xfrm>
            <a:off x="354013" y="452438"/>
            <a:ext cx="8610600" cy="414337"/>
          </a:xfrm>
        </p:spPr>
        <p:txBody>
          <a:bodyPr/>
          <a:lstStyle/>
          <a:p>
            <a:pPr algn="l"/>
            <a:r>
              <a:rPr lang="ru-RU" altLang="ru-RU" dirty="0" smtClean="0"/>
              <a:t>Оптимальная дозировка ГК</a:t>
            </a:r>
          </a:p>
        </p:txBody>
      </p:sp>
      <p:sp>
        <p:nvSpPr>
          <p:cNvPr id="29699" name="Текст 4"/>
          <p:cNvSpPr>
            <a:spLocks noGrp="1"/>
          </p:cNvSpPr>
          <p:nvPr>
            <p:ph type="body" idx="1"/>
          </p:nvPr>
        </p:nvSpPr>
        <p:spPr>
          <a:xfrm>
            <a:off x="381000" y="1206500"/>
            <a:ext cx="8382000" cy="4094163"/>
          </a:xfrm>
        </p:spPr>
        <p:txBody>
          <a:bodyPr/>
          <a:lstStyle/>
          <a:p>
            <a:r>
              <a:rPr lang="ru-RU" altLang="ru-RU" sz="2000" smtClean="0"/>
              <a:t>0,3% ГК показывает лучшие показатели разрыва слезной пленки чем 0,1%</a:t>
            </a:r>
          </a:p>
          <a:p>
            <a:r>
              <a:rPr lang="ru-RU" altLang="ru-RU" sz="2000" smtClean="0"/>
              <a:t>Артелак Всплеск содержит максимальную концентрацию ГК на рынке – 0,24%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565400"/>
            <a:ext cx="55626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3348038" y="5219700"/>
            <a:ext cx="338455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             Часы                                                </a:t>
            </a:r>
          </a:p>
        </p:txBody>
      </p:sp>
      <p:sp>
        <p:nvSpPr>
          <p:cNvPr id="29702" name="TextBox 5"/>
          <p:cNvSpPr txBox="1">
            <a:spLocks noChangeArrowheads="1"/>
          </p:cNvSpPr>
          <p:nvPr/>
        </p:nvSpPr>
        <p:spPr bwMode="auto">
          <a:xfrm rot="-5400000">
            <a:off x="1538288" y="4025900"/>
            <a:ext cx="22320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Изменение разрыва </a:t>
            </a:r>
            <a:br>
              <a:rPr lang="ru-RU" altLang="ru-RU" sz="1400"/>
            </a:br>
            <a:r>
              <a:rPr lang="ru-RU" altLang="ru-RU" sz="1400"/>
              <a:t>слезной пленки                                     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17288677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354013" y="581025"/>
            <a:ext cx="7570787" cy="409575"/>
          </a:xfrm>
        </p:spPr>
        <p:txBody>
          <a:bodyPr/>
          <a:lstStyle/>
          <a:p>
            <a:r>
              <a:rPr lang="ru-RU" altLang="ru-RU" dirty="0" smtClean="0"/>
              <a:t>Максимальная дозировка ГК</a:t>
            </a:r>
          </a:p>
        </p:txBody>
      </p:sp>
      <p:graphicFrame>
        <p:nvGraphicFramePr>
          <p:cNvPr id="2" name="Диаграмма 1"/>
          <p:cNvGraphicFramePr>
            <a:graphicFrameLocks noGrp="1"/>
          </p:cNvGraphicFramePr>
          <p:nvPr>
            <p:ph type="chart" idx="1"/>
          </p:nvPr>
        </p:nvGraphicFramePr>
        <p:xfrm>
          <a:off x="381000" y="1338263"/>
          <a:ext cx="8382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Препарат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Гиалуроновая</a:t>
                      </a:r>
                      <a:r>
                        <a:rPr lang="ru-RU" sz="1800" baseline="0" dirty="0" smtClean="0"/>
                        <a:t> Кислота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Артелак</a:t>
                      </a:r>
                      <a:r>
                        <a:rPr lang="ru-RU" sz="1800" dirty="0" smtClean="0"/>
                        <a:t> Всплеск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0,24%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Оксиал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0,15%</a:t>
                      </a:r>
                      <a:r>
                        <a:rPr lang="ru-RU" sz="1800" baseline="0" dirty="0" smtClean="0"/>
                        <a:t> + Протектор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Хилобак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0,15%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Хило-Комод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0,1%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373063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исследования</a:t>
            </a:r>
            <a:endParaRPr lang="en-US" dirty="0" smtClean="0"/>
          </a:p>
        </p:txBody>
      </p:sp>
      <p:grpSp>
        <p:nvGrpSpPr>
          <p:cNvPr id="2" name="Gruppo 55"/>
          <p:cNvGrpSpPr/>
          <p:nvPr/>
        </p:nvGrpSpPr>
        <p:grpSpPr>
          <a:xfrm>
            <a:off x="250823" y="1639847"/>
            <a:ext cx="8193554" cy="2576042"/>
            <a:chOff x="155842" y="1639847"/>
            <a:chExt cx="7445461" cy="2576042"/>
          </a:xfrm>
        </p:grpSpPr>
        <p:grpSp>
          <p:nvGrpSpPr>
            <p:cNvPr id="3" name="Gruppo 52"/>
            <p:cNvGrpSpPr/>
            <p:nvPr/>
          </p:nvGrpSpPr>
          <p:grpSpPr>
            <a:xfrm>
              <a:off x="155842" y="1639847"/>
              <a:ext cx="7445461" cy="1987523"/>
              <a:chOff x="487070" y="1639847"/>
              <a:chExt cx="7445461" cy="1987523"/>
            </a:xfrm>
          </p:grpSpPr>
          <p:sp>
            <p:nvSpPr>
              <p:cNvPr id="22" name="Rettangolo arrotondato 4"/>
              <p:cNvSpPr>
                <a:spLocks noChangeArrowheads="1"/>
              </p:cNvSpPr>
              <p:nvPr/>
            </p:nvSpPr>
            <p:spPr bwMode="auto">
              <a:xfrm>
                <a:off x="2375786" y="2192200"/>
                <a:ext cx="2767792" cy="1435170"/>
              </a:xfrm>
              <a:prstGeom prst="roundRect">
                <a:avLst>
                  <a:gd name="adj" fmla="val 16667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endParaRPr lang="it-IT" sz="2400">
                  <a:solidFill>
                    <a:srgbClr val="000000"/>
                  </a:solidFill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3" name="Rettangolo arrotondato 6"/>
              <p:cNvSpPr>
                <a:spLocks noChangeArrowheads="1"/>
              </p:cNvSpPr>
              <p:nvPr/>
            </p:nvSpPr>
            <p:spPr bwMode="auto">
              <a:xfrm>
                <a:off x="5208289" y="2192200"/>
                <a:ext cx="2724241" cy="1435170"/>
              </a:xfrm>
              <a:prstGeom prst="roundRect">
                <a:avLst>
                  <a:gd name="adj" fmla="val 16667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endParaRPr lang="it-IT" sz="2400">
                  <a:solidFill>
                    <a:srgbClr val="000000"/>
                  </a:solidFill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2375786" y="1639847"/>
                <a:ext cx="2360690" cy="196977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noAutofit/>
              </a:bodyPr>
              <a:lstStyle/>
              <a:p>
                <a:pPr algn="ctr">
                  <a:lnSpc>
                    <a:spcPct val="95000"/>
                  </a:lnSpc>
                </a:pPr>
                <a:r>
                  <a:rPr lang="ru-RU" sz="1600" b="1" dirty="0" smtClean="0">
                    <a:solidFill>
                      <a:srgbClr val="0055A0"/>
                    </a:solidFill>
                    <a:latin typeface="Arial"/>
                    <a:ea typeface="MS PGothic" pitchFamily="34" charset="-128"/>
                    <a:cs typeface="MS PGothic" charset="0"/>
                  </a:rPr>
                  <a:t>Абсолютные данные</a:t>
                </a:r>
                <a:endParaRPr lang="en-GB" sz="1600" b="1" dirty="0">
                  <a:solidFill>
                    <a:srgbClr val="0055A0"/>
                  </a:solidFill>
                  <a:latin typeface="Arial"/>
                  <a:ea typeface="MS PGothic" pitchFamily="34" charset="-128"/>
                  <a:cs typeface="MS PGothic" charset="0"/>
                </a:endParaRPr>
              </a:p>
            </p:txBody>
          </p:sp>
          <p:sp>
            <p:nvSpPr>
              <p:cNvPr id="25" name="Triangolo isoscele 5"/>
              <p:cNvSpPr>
                <a:spLocks noChangeArrowheads="1"/>
              </p:cNvSpPr>
              <p:nvPr/>
            </p:nvSpPr>
            <p:spPr bwMode="auto">
              <a:xfrm rot="10800000">
                <a:off x="3295126" y="1930476"/>
                <a:ext cx="522011" cy="195574"/>
              </a:xfrm>
              <a:prstGeom prst="triangle">
                <a:avLst>
                  <a:gd name="adj" fmla="val 50000"/>
                </a:avLst>
              </a:prstGeom>
              <a:solidFill>
                <a:srgbClr val="039E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4"/>
              <p:cNvSpPr>
                <a:spLocks noChangeArrowheads="1"/>
              </p:cNvSpPr>
              <p:nvPr/>
            </p:nvSpPr>
            <p:spPr bwMode="gray">
              <a:xfrm>
                <a:off x="487070" y="2782576"/>
                <a:ext cx="1421608" cy="48882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>
                  <a:lnSpc>
                    <a:spcPct val="80000"/>
                  </a:lnSpc>
                </a:pPr>
                <a:r>
                  <a:rPr lang="ru-RU" sz="1600" b="1" dirty="0" smtClean="0">
                    <a:solidFill>
                      <a:srgbClr val="0055A0"/>
                    </a:solidFill>
                    <a:latin typeface="Arial"/>
                    <a:ea typeface="MS PGothic" pitchFamily="34" charset="-128"/>
                    <a:cs typeface="MS PGothic" charset="0"/>
                  </a:rPr>
                  <a:t>Опрос потребителей</a:t>
                </a:r>
                <a:endParaRPr lang="en-GB" sz="1600" b="1" dirty="0">
                  <a:solidFill>
                    <a:srgbClr val="0055A0"/>
                  </a:solidFill>
                  <a:latin typeface="Arial"/>
                  <a:ea typeface="MS PGothic" pitchFamily="34" charset="-128"/>
                  <a:cs typeface="MS PGothic" charset="0"/>
                </a:endParaRPr>
              </a:p>
            </p:txBody>
          </p:sp>
          <p:sp>
            <p:nvSpPr>
              <p:cNvPr id="28" name="Triangolo isoscele 16"/>
              <p:cNvSpPr>
                <a:spLocks noChangeArrowheads="1"/>
              </p:cNvSpPr>
              <p:nvPr/>
            </p:nvSpPr>
            <p:spPr bwMode="auto">
              <a:xfrm rot="5400000">
                <a:off x="1743250" y="2906967"/>
                <a:ext cx="522010" cy="195574"/>
              </a:xfrm>
              <a:prstGeom prst="triangle">
                <a:avLst>
                  <a:gd name="adj" fmla="val 50000"/>
                </a:avLst>
              </a:prstGeom>
              <a:solidFill>
                <a:srgbClr val="039E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ttangolo arrotondato 29"/>
              <p:cNvSpPr>
                <a:spLocks noChangeArrowheads="1"/>
              </p:cNvSpPr>
              <p:nvPr/>
            </p:nvSpPr>
            <p:spPr bwMode="auto">
              <a:xfrm>
                <a:off x="2442196" y="2548174"/>
                <a:ext cx="5478954" cy="717585"/>
              </a:xfrm>
              <a:prstGeom prst="roundRect">
                <a:avLst>
                  <a:gd name="adj" fmla="val 16667"/>
                </a:avLst>
              </a:prstGeom>
              <a:solidFill>
                <a:srgbClr val="039EC7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dirty="0">
                    <a:solidFill>
                      <a:srgbClr val="FFFFFF"/>
                    </a:solidFill>
                    <a:ea typeface="MS PGothic" pitchFamily="34" charset="-128"/>
                    <a:cs typeface="+mn-cs"/>
                  </a:rPr>
                  <a:t>Исследование потребителей </a:t>
                </a:r>
                <a:r>
                  <a:rPr lang="en-US" sz="1600" b="1" dirty="0">
                    <a:solidFill>
                      <a:srgbClr val="FFFFFF"/>
                    </a:solidFill>
                    <a:ea typeface="MS PGothic" pitchFamily="34" charset="-128"/>
                    <a:cs typeface="+mn-cs"/>
                  </a:rPr>
                  <a:t>Ales </a:t>
                </a: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dirty="0">
                  <a:solidFill>
                    <a:srgbClr val="FFFFFF"/>
                  </a:solidFill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1" name="CasellaDiTesto 2"/>
              <p:cNvSpPr txBox="1">
                <a:spLocks noChangeArrowheads="1"/>
              </p:cNvSpPr>
              <p:nvPr/>
            </p:nvSpPr>
            <p:spPr bwMode="auto">
              <a:xfrm>
                <a:off x="2914087" y="2932843"/>
                <a:ext cx="162930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5BC6E8">
                        <a:lumMod val="40000"/>
                        <a:lumOff val="60000"/>
                      </a:srgbClr>
                    </a:solidFill>
                    <a:ea typeface="MS PGothic" pitchFamily="34" charset="-128"/>
                    <a:cs typeface="+mn-cs"/>
                  </a:rPr>
                  <a:t>5</a:t>
                </a:r>
                <a:r>
                  <a:rPr lang="en-US" sz="1600" b="1" dirty="0" smtClean="0">
                    <a:solidFill>
                      <a:srgbClr val="5BC6E8">
                        <a:lumMod val="40000"/>
                        <a:lumOff val="60000"/>
                      </a:srgbClr>
                    </a:solidFill>
                    <a:ea typeface="MS PGothic" pitchFamily="34" charset="-128"/>
                    <a:cs typeface="+mn-cs"/>
                  </a:rPr>
                  <a:t> </a:t>
                </a:r>
                <a:endParaRPr lang="it-IT" sz="1600" dirty="0">
                  <a:solidFill>
                    <a:srgbClr val="5BC6E8">
                      <a:lumMod val="40000"/>
                      <a:lumOff val="60000"/>
                    </a:srgbClr>
                  </a:solidFill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2" name="CasellaDiTesto 30"/>
              <p:cNvSpPr txBox="1">
                <a:spLocks noChangeArrowheads="1"/>
              </p:cNvSpPr>
              <p:nvPr/>
            </p:nvSpPr>
            <p:spPr bwMode="auto">
              <a:xfrm>
                <a:off x="5720057" y="2932843"/>
                <a:ext cx="20821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5BC6E8">
                        <a:lumMod val="40000"/>
                        <a:lumOff val="60000"/>
                      </a:srgbClr>
                    </a:solidFill>
                    <a:ea typeface="MS PGothic" pitchFamily="34" charset="-128"/>
                    <a:cs typeface="+mn-cs"/>
                  </a:rPr>
                  <a:t>2 </a:t>
                </a:r>
                <a:endParaRPr lang="it-IT" sz="1600" dirty="0">
                  <a:solidFill>
                    <a:srgbClr val="5BC6E8">
                      <a:lumMod val="40000"/>
                      <a:lumOff val="60000"/>
                    </a:srgbClr>
                  </a:solidFill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33" name="CasellaDiTesto 3"/>
              <p:cNvSpPr txBox="1">
                <a:spLocks noChangeArrowheads="1"/>
              </p:cNvSpPr>
              <p:nvPr/>
            </p:nvSpPr>
            <p:spPr bwMode="auto">
              <a:xfrm>
                <a:off x="5036431" y="2880363"/>
                <a:ext cx="290485" cy="335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457200"/>
                <a:r>
                  <a:rPr lang="en-US" b="1" dirty="0">
                    <a:solidFill>
                      <a:srgbClr val="FFFFFF"/>
                    </a:solidFill>
                    <a:ea typeface="MS PGothic" pitchFamily="34" charset="-128"/>
                    <a:cs typeface="+mn-cs"/>
                  </a:rPr>
                  <a:t>+</a:t>
                </a:r>
              </a:p>
            </p:txBody>
          </p:sp>
          <p:sp>
            <p:nvSpPr>
              <p:cNvPr id="34" name="Rectangle 4"/>
              <p:cNvSpPr>
                <a:spLocks noChangeArrowheads="1"/>
              </p:cNvSpPr>
              <p:nvPr/>
            </p:nvSpPr>
            <p:spPr bwMode="gray">
              <a:xfrm>
                <a:off x="5571841" y="1639847"/>
                <a:ext cx="2360690" cy="196977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noAutofit/>
              </a:bodyPr>
              <a:lstStyle/>
              <a:p>
                <a:pPr algn="ctr">
                  <a:lnSpc>
                    <a:spcPct val="95000"/>
                  </a:lnSpc>
                </a:pPr>
                <a:r>
                  <a:rPr lang="ru-RU" sz="1600" b="1" dirty="0" smtClean="0">
                    <a:solidFill>
                      <a:srgbClr val="0055A0"/>
                    </a:solidFill>
                    <a:latin typeface="Arial"/>
                    <a:ea typeface="MS PGothic" pitchFamily="34" charset="-128"/>
                    <a:cs typeface="MS PGothic" charset="0"/>
                  </a:rPr>
                  <a:t>Сравнительные данные</a:t>
                </a:r>
                <a:endParaRPr lang="en-US" sz="1600" b="1" dirty="0" smtClean="0">
                  <a:solidFill>
                    <a:srgbClr val="0055A0"/>
                  </a:solidFill>
                  <a:latin typeface="Arial"/>
                  <a:ea typeface="MS PGothic" pitchFamily="34" charset="-128"/>
                  <a:cs typeface="MS PGothic" charset="0"/>
                </a:endParaRPr>
              </a:p>
            </p:txBody>
          </p:sp>
          <p:sp>
            <p:nvSpPr>
              <p:cNvPr id="35" name="Triangolo isoscele 5"/>
              <p:cNvSpPr>
                <a:spLocks noChangeArrowheads="1"/>
              </p:cNvSpPr>
              <p:nvPr/>
            </p:nvSpPr>
            <p:spPr bwMode="auto">
              <a:xfrm rot="10800000">
                <a:off x="6491181" y="1930476"/>
                <a:ext cx="522011" cy="195574"/>
              </a:xfrm>
              <a:prstGeom prst="triangle">
                <a:avLst>
                  <a:gd name="adj" fmla="val 50000"/>
                </a:avLst>
              </a:prstGeom>
              <a:solidFill>
                <a:srgbClr val="039E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7" name="Rettangolo arrotondato 46"/>
            <p:cNvSpPr>
              <a:spLocks noChangeArrowheads="1"/>
            </p:cNvSpPr>
            <p:nvPr/>
          </p:nvSpPr>
          <p:spPr bwMode="auto">
            <a:xfrm>
              <a:off x="3067984" y="3891889"/>
              <a:ext cx="3555066" cy="324000"/>
            </a:xfrm>
            <a:prstGeom prst="roundRect">
              <a:avLst>
                <a:gd name="adj" fmla="val 19459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it-IT" sz="1400" b="1" dirty="0">
                  <a:solidFill>
                    <a:srgbClr val="0055A0"/>
                  </a:solidFill>
                  <a:latin typeface="Arial"/>
                  <a:ea typeface="MS PGothic" pitchFamily="34" charset="-128"/>
                  <a:cs typeface="MS PGothic" charset="0"/>
                </a:rPr>
                <a:t>7</a:t>
              </a:r>
              <a:r>
                <a:rPr lang="it-IT" sz="1400" b="1" dirty="0" smtClean="0">
                  <a:solidFill>
                    <a:srgbClr val="0055A0"/>
                  </a:solidFill>
                  <a:latin typeface="Arial"/>
                  <a:ea typeface="MS PGothic" pitchFamily="34" charset="-128"/>
                  <a:cs typeface="MS PGothic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5934783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uppo 10"/>
          <p:cNvGrpSpPr>
            <a:grpSpLocks/>
          </p:cNvGrpSpPr>
          <p:nvPr/>
        </p:nvGrpSpPr>
        <p:grpSpPr bwMode="auto">
          <a:xfrm>
            <a:off x="1195388" y="1628775"/>
            <a:ext cx="6715125" cy="4316413"/>
            <a:chOff x="2339799" y="1679398"/>
            <a:chExt cx="6329318" cy="4316590"/>
          </a:xfrm>
        </p:grpSpPr>
        <p:sp>
          <p:nvSpPr>
            <p:cNvPr id="14" name="Rettangolo arrotondato 13"/>
            <p:cNvSpPr/>
            <p:nvPr/>
          </p:nvSpPr>
          <p:spPr>
            <a:xfrm>
              <a:off x="2339799" y="1679398"/>
              <a:ext cx="6329318" cy="4316590"/>
            </a:xfrm>
            <a:prstGeom prst="roundRect">
              <a:avLst>
                <a:gd name="adj" fmla="val 2443"/>
              </a:avLst>
            </a:prstGeom>
            <a:solidFill>
              <a:schemeClr val="bg1"/>
            </a:solidFill>
            <a:ln w="12700">
              <a:solidFill>
                <a:srgbClr val="039EC7"/>
              </a:solidFill>
            </a:ln>
            <a:effectLst>
              <a:outerShdw blurRad="114300" sx="101000" sy="101000" algn="ctr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16" name="Arrotonda angolo stesso lato rettangolo 15"/>
            <p:cNvSpPr/>
            <p:nvPr/>
          </p:nvSpPr>
          <p:spPr>
            <a:xfrm>
              <a:off x="2351769" y="1690511"/>
              <a:ext cx="6306873" cy="733455"/>
            </a:xfrm>
            <a:prstGeom prst="round2SameRect">
              <a:avLst>
                <a:gd name="adj1" fmla="val 1855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88900" dist="254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</p:grpSp>
      <p:sp>
        <p:nvSpPr>
          <p:cNvPr id="16387" name="Rectangle 3"/>
          <p:cNvSpPr txBox="1">
            <a:spLocks noChangeArrowheads="1"/>
          </p:cNvSpPr>
          <p:nvPr/>
        </p:nvSpPr>
        <p:spPr bwMode="gray">
          <a:xfrm>
            <a:off x="250825" y="1181100"/>
            <a:ext cx="864235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buClr>
                <a:srgbClr val="72CE9B"/>
              </a:buClr>
              <a:buSzPct val="75000"/>
              <a:buFontTx/>
              <a:buNone/>
            </a:pPr>
            <a:r>
              <a:rPr lang="en-US" altLang="it-IT" sz="1600">
                <a:solidFill>
                  <a:srgbClr val="000000"/>
                </a:solidFill>
                <a:ea typeface="MS PGothic" pitchFamily="34" charset="-128"/>
              </a:rPr>
              <a:t>81% </a:t>
            </a:r>
            <a:r>
              <a:rPr lang="ru-RU" altLang="it-IT" sz="1600">
                <a:solidFill>
                  <a:srgbClr val="000000"/>
                </a:solidFill>
                <a:ea typeface="MS PGothic" pitchFamily="34" charset="-128"/>
              </a:rPr>
              <a:t>ССГ пациентов считают Артелак Всплеск «очень эффективным»</a:t>
            </a:r>
            <a:endParaRPr lang="en-US" altLang="it-IT" sz="16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gray">
          <a:xfrm>
            <a:off x="1209675" y="6107113"/>
            <a:ext cx="6721475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72CE9B"/>
              </a:buClr>
              <a:buSzPct val="75000"/>
              <a:buFontTx/>
              <a:buNone/>
            </a:pPr>
            <a:r>
              <a:rPr lang="en-US" altLang="ru-RU" sz="900">
                <a:solidFill>
                  <a:srgbClr val="000000"/>
                </a:solidFill>
                <a:ea typeface="MS PGothic" pitchFamily="34" charset="-128"/>
              </a:rPr>
              <a:t>Ales Market Research. Home Usage Product Test  DROPS FOR DRY EYES. </a:t>
            </a:r>
            <a:br>
              <a:rPr lang="en-US" altLang="ru-RU" sz="900">
                <a:solidFill>
                  <a:srgbClr val="000000"/>
                </a:solidFill>
                <a:ea typeface="MS PGothic" pitchFamily="34" charset="-128"/>
              </a:rPr>
            </a:br>
            <a:r>
              <a:rPr lang="en-US" altLang="ru-RU" sz="900">
                <a:solidFill>
                  <a:srgbClr val="000000"/>
                </a:solidFill>
                <a:ea typeface="MS PGothic" pitchFamily="34" charset="-128"/>
              </a:rPr>
              <a:t>Presentation of results, February 2013: slide 26 - REF TO BE UPDATED AFTER DATA PUBLICATION</a:t>
            </a:r>
          </a:p>
        </p:txBody>
      </p:sp>
      <p:sp>
        <p:nvSpPr>
          <p:cNvPr id="12" name="Ovale 11"/>
          <p:cNvSpPr/>
          <p:nvPr/>
        </p:nvSpPr>
        <p:spPr>
          <a:xfrm>
            <a:off x="1922463" y="4772025"/>
            <a:ext cx="6329362" cy="114141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</a:endParaRPr>
          </a:p>
        </p:txBody>
      </p:sp>
      <p:graphicFrame>
        <p:nvGraphicFramePr>
          <p:cNvPr id="13" name="Grafico 12"/>
          <p:cNvGraphicFramePr>
            <a:graphicFrameLocks/>
          </p:cNvGraphicFramePr>
          <p:nvPr/>
        </p:nvGraphicFramePr>
        <p:xfrm>
          <a:off x="1057275" y="1257300"/>
          <a:ext cx="7010400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91" name="CasellaDiTesto 3"/>
          <p:cNvSpPr txBox="1">
            <a:spLocks noChangeArrowheads="1"/>
          </p:cNvSpPr>
          <p:nvPr/>
        </p:nvSpPr>
        <p:spPr bwMode="auto">
          <a:xfrm>
            <a:off x="1449388" y="1842297"/>
            <a:ext cx="6235700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ru-RU" altLang="it-IT" sz="1400" b="1" dirty="0" err="1">
                <a:solidFill>
                  <a:srgbClr val="000000"/>
                </a:solidFill>
                <a:ea typeface="MS PGothic" pitchFamily="34" charset="-128"/>
              </a:rPr>
              <a:t>Артелак</a:t>
            </a:r>
            <a:r>
              <a:rPr lang="ru-RU" altLang="it-IT" sz="1400" b="1" dirty="0">
                <a:solidFill>
                  <a:srgbClr val="000000"/>
                </a:solidFill>
                <a:ea typeface="MS PGothic" pitchFamily="34" charset="-128"/>
              </a:rPr>
              <a:t> Всплеск </a:t>
            </a:r>
            <a:r>
              <a:rPr lang="it-IT" altLang="it-IT" sz="1400" b="1" dirty="0">
                <a:solidFill>
                  <a:srgbClr val="000000"/>
                </a:solidFill>
                <a:ea typeface="MS PGothic" pitchFamily="34" charset="-128"/>
              </a:rPr>
              <a:t>“</a:t>
            </a:r>
            <a:r>
              <a:rPr lang="ru-RU" altLang="it-IT" sz="1400" b="1" dirty="0">
                <a:solidFill>
                  <a:srgbClr val="000000"/>
                </a:solidFill>
                <a:ea typeface="MS PGothic" pitchFamily="34" charset="-128"/>
              </a:rPr>
              <a:t>очень эффективен</a:t>
            </a:r>
            <a:r>
              <a:rPr lang="it-IT" altLang="it-IT" sz="1400" b="1" dirty="0">
                <a:solidFill>
                  <a:srgbClr val="000000"/>
                </a:solidFill>
                <a:ea typeface="MS PGothic" pitchFamily="34" charset="-128"/>
              </a:rPr>
              <a:t>”</a:t>
            </a:r>
            <a:endParaRPr lang="it-IT" altLang="ja-JP" sz="1400" b="1" dirty="0">
              <a:solidFill>
                <a:srgbClr val="000000"/>
              </a:solidFill>
              <a:ea typeface="MS PGothic" pitchFamily="34" charset="-128"/>
            </a:endParaRPr>
          </a:p>
          <a:p>
            <a:pPr>
              <a:lnSpc>
                <a:spcPct val="95000"/>
              </a:lnSpc>
              <a:buFontTx/>
              <a:buNone/>
            </a:pPr>
            <a:r>
              <a:rPr lang="it-IT" altLang="it-IT" sz="1400" dirty="0">
                <a:solidFill>
                  <a:srgbClr val="000000"/>
                </a:solidFill>
                <a:ea typeface="MS PGothic" pitchFamily="34" charset="-128"/>
              </a:rPr>
              <a:t>(% </a:t>
            </a:r>
            <a:r>
              <a:rPr lang="ru-RU" altLang="it-IT" sz="1400" dirty="0">
                <a:solidFill>
                  <a:srgbClr val="000000"/>
                </a:solidFill>
                <a:ea typeface="MS PGothic" pitchFamily="34" charset="-128"/>
              </a:rPr>
              <a:t>полностью/частично согласных</a:t>
            </a:r>
            <a:r>
              <a:rPr lang="it-IT" altLang="it-IT" sz="1400" dirty="0">
                <a:solidFill>
                  <a:srgbClr val="000000"/>
                </a:solidFill>
                <a:ea typeface="MS PGothic" pitchFamily="34" charset="-128"/>
              </a:rPr>
              <a:t>)</a:t>
            </a:r>
          </a:p>
        </p:txBody>
      </p:sp>
      <p:sp>
        <p:nvSpPr>
          <p:cNvPr id="16392" name="Titolo 16"/>
          <p:cNvSpPr>
            <a:spLocks noGrp="1"/>
          </p:cNvSpPr>
          <p:nvPr>
            <p:ph type="title"/>
          </p:nvPr>
        </p:nvSpPr>
        <p:spPr>
          <a:xfrm>
            <a:off x="269875" y="366828"/>
            <a:ext cx="8229600" cy="409343"/>
          </a:xfrm>
        </p:spPr>
        <p:txBody>
          <a:bodyPr/>
          <a:lstStyle/>
          <a:p>
            <a:pPr algn="l"/>
            <a:r>
              <a:rPr lang="ru-RU" altLang="it-IT" sz="2800" dirty="0" err="1" smtClean="0"/>
              <a:t>Артелак</a:t>
            </a:r>
            <a:r>
              <a:rPr lang="ru-RU" altLang="it-IT" sz="2800" dirty="0" smtClean="0"/>
              <a:t> эффективно увлажняет</a:t>
            </a:r>
            <a:endParaRPr lang="en-GB" altLang="ru-RU" sz="2800" dirty="0" smtClean="0"/>
          </a:p>
        </p:txBody>
      </p:sp>
      <p:sp>
        <p:nvSpPr>
          <p:cNvPr id="20" name="CasellaDiTesto 11"/>
          <p:cNvSpPr txBox="1">
            <a:spLocks noChangeArrowheads="1"/>
          </p:cNvSpPr>
          <p:nvPr/>
        </p:nvSpPr>
        <p:spPr bwMode="auto">
          <a:xfrm>
            <a:off x="3365500" y="5480050"/>
            <a:ext cx="2409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ru-RU" sz="1200" b="1">
                <a:solidFill>
                  <a:srgbClr val="000000"/>
                </a:solidFill>
                <a:ea typeface="MS PGothic" pitchFamily="34" charset="-128"/>
              </a:rPr>
              <a:t>Responders (%)</a:t>
            </a:r>
          </a:p>
        </p:txBody>
      </p:sp>
    </p:spTree>
    <p:extLst>
      <p:ext uri="{BB962C8B-B14F-4D97-AF65-F5344CB8AC3E}">
        <p14:creationId xmlns="" xmlns:p14="http://schemas.microsoft.com/office/powerpoint/2010/main" val="28039887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13" grpId="0">
        <p:bldAsOne/>
      </p:bldGraphic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/>
          <p:cNvGrpSpPr/>
          <p:nvPr/>
        </p:nvGrpSpPr>
        <p:grpSpPr>
          <a:xfrm>
            <a:off x="1206500" y="1679398"/>
            <a:ext cx="6716316" cy="4316590"/>
            <a:chOff x="2339799" y="1679398"/>
            <a:chExt cx="6329318" cy="4316590"/>
          </a:xfrm>
        </p:grpSpPr>
        <p:sp>
          <p:nvSpPr>
            <p:cNvPr id="14" name="Rettangolo arrotondato 13"/>
            <p:cNvSpPr/>
            <p:nvPr/>
          </p:nvSpPr>
          <p:spPr>
            <a:xfrm>
              <a:off x="2339799" y="1679398"/>
              <a:ext cx="6329318" cy="4316590"/>
            </a:xfrm>
            <a:prstGeom prst="roundRect">
              <a:avLst>
                <a:gd name="adj" fmla="val 2443"/>
              </a:avLst>
            </a:prstGeom>
            <a:solidFill>
              <a:schemeClr val="bg1"/>
            </a:solidFill>
            <a:ln w="12700">
              <a:solidFill>
                <a:srgbClr val="039EC7"/>
              </a:solidFill>
            </a:ln>
            <a:effectLst>
              <a:outerShdw blurRad="114300" sx="101000" sy="101000" algn="ctr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15" name="Arrotonda angolo stesso lato rettangolo 14"/>
            <p:cNvSpPr/>
            <p:nvPr/>
          </p:nvSpPr>
          <p:spPr>
            <a:xfrm>
              <a:off x="2351865" y="1690687"/>
              <a:ext cx="6306360" cy="733024"/>
            </a:xfrm>
            <a:prstGeom prst="round2SameRect">
              <a:avLst>
                <a:gd name="adj1" fmla="val 1855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88900" dist="254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FFFF"/>
                </a:solidFill>
              </a:endParaRPr>
            </a:p>
          </p:txBody>
        </p:sp>
      </p:grpSp>
      <p:sp>
        <p:nvSpPr>
          <p:cNvPr id="12" name="Ovale 11"/>
          <p:cNvSpPr/>
          <p:nvPr/>
        </p:nvSpPr>
        <p:spPr>
          <a:xfrm>
            <a:off x="1923185" y="4772150"/>
            <a:ext cx="6328186" cy="114114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graphicFrame>
        <p:nvGraphicFramePr>
          <p:cNvPr id="13" name="Grafico 12"/>
          <p:cNvGraphicFramePr/>
          <p:nvPr>
            <p:extLst>
              <p:ext uri="{D42A27DB-BD31-4B8C-83A1-F6EECF244321}">
                <p14:modId xmlns="" xmlns:p14="http://schemas.microsoft.com/office/powerpoint/2010/main" val="75882413"/>
              </p:ext>
            </p:extLst>
          </p:nvPr>
        </p:nvGraphicFramePr>
        <p:xfrm>
          <a:off x="1514320" y="17145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0115" name="Rectangle 3"/>
          <p:cNvSpPr txBox="1">
            <a:spLocks noChangeArrowheads="1"/>
          </p:cNvSpPr>
          <p:nvPr/>
        </p:nvSpPr>
        <p:spPr bwMode="gray">
          <a:xfrm>
            <a:off x="250825" y="1181100"/>
            <a:ext cx="8642350" cy="23391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5000"/>
              </a:lnSpc>
              <a:buClr>
                <a:srgbClr val="72CE9B"/>
              </a:buClr>
              <a:buSzPct val="75000"/>
              <a:defRPr/>
            </a:pPr>
            <a:r>
              <a:rPr lang="en-US" altLang="it-IT" sz="1600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83% </a:t>
            </a:r>
            <a:r>
              <a:rPr lang="ru-RU" altLang="it-IT" sz="1600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ССГ пациентов готовы применять </a:t>
            </a:r>
            <a:r>
              <a:rPr lang="ru-RU" altLang="it-IT" sz="1600" dirty="0" err="1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Артелак</a:t>
            </a:r>
            <a:r>
              <a:rPr lang="ru-RU" altLang="it-IT" sz="1600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 Всплеск часто</a:t>
            </a:r>
            <a:endParaRPr lang="en-US" altLang="it-IT" sz="1600" dirty="0" smtClean="0">
              <a:solidFill>
                <a:srgbClr val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90116" name="Rectangle 3"/>
          <p:cNvSpPr txBox="1">
            <a:spLocks noChangeArrowheads="1"/>
          </p:cNvSpPr>
          <p:nvPr/>
        </p:nvSpPr>
        <p:spPr bwMode="gray">
          <a:xfrm>
            <a:off x="1209675" y="6107113"/>
            <a:ext cx="6721475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72CE9B"/>
              </a:buClr>
              <a:buSzPct val="75000"/>
            </a:pPr>
            <a:r>
              <a:rPr lang="en-US" sz="900" dirty="0">
                <a:solidFill>
                  <a:srgbClr val="000000"/>
                </a:solidFill>
                <a:ea typeface="MS PGothic" pitchFamily="34" charset="-128"/>
                <a:cs typeface="+mn-cs"/>
              </a:rPr>
              <a:t>Ales Market Research. Home Usage Product Test  DROPS FOR DRY EYES. </a:t>
            </a:r>
            <a:r>
              <a:rPr lang="en-US" sz="900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/>
            </a:r>
            <a:br>
              <a:rPr lang="en-US" sz="900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</a:br>
            <a:r>
              <a:rPr lang="en-US" sz="900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Presentation </a:t>
            </a:r>
            <a:r>
              <a:rPr lang="en-US" sz="900" dirty="0">
                <a:solidFill>
                  <a:srgbClr val="000000"/>
                </a:solidFill>
                <a:ea typeface="MS PGothic" pitchFamily="34" charset="-128"/>
                <a:cs typeface="+mn-cs"/>
              </a:rPr>
              <a:t>of results, February 2013: slide 26 - REF TO BE UPDATED AFTER DATA PUBLICATION</a:t>
            </a:r>
          </a:p>
        </p:txBody>
      </p:sp>
      <p:sp>
        <p:nvSpPr>
          <p:cNvPr id="90123" name="CasellaDiTesto 14"/>
          <p:cNvSpPr txBox="1">
            <a:spLocks noChangeArrowheads="1"/>
          </p:cNvSpPr>
          <p:nvPr/>
        </p:nvSpPr>
        <p:spPr bwMode="auto">
          <a:xfrm>
            <a:off x="1449388" y="1863841"/>
            <a:ext cx="6235700" cy="40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95000"/>
              </a:lnSpc>
            </a:pPr>
            <a:r>
              <a:rPr lang="ru-RU" altLang="it-IT" sz="1400" b="1" dirty="0" err="1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Артелак</a:t>
            </a:r>
            <a:r>
              <a:rPr lang="ru-RU" altLang="it-IT" sz="1400" b="1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 Всплеск</a:t>
            </a:r>
            <a:r>
              <a:rPr lang="it-IT" altLang="it-IT" sz="1400" b="1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 “</a:t>
            </a:r>
            <a:r>
              <a:rPr lang="ru-RU" altLang="it-IT" sz="1400" b="1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может применяться часто</a:t>
            </a:r>
            <a:r>
              <a:rPr lang="it-IT" altLang="it-IT" sz="1400" b="1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”</a:t>
            </a:r>
            <a:endParaRPr lang="it-IT" altLang="it-IT" sz="1400" b="1" dirty="0">
              <a:solidFill>
                <a:srgbClr val="000000"/>
              </a:solidFill>
              <a:ea typeface="MS PGothic" pitchFamily="34" charset="-128"/>
              <a:cs typeface="+mn-cs"/>
            </a:endParaRPr>
          </a:p>
          <a:p>
            <a:pPr>
              <a:lnSpc>
                <a:spcPct val="95000"/>
              </a:lnSpc>
            </a:pPr>
            <a:r>
              <a:rPr lang="it-IT" altLang="it-IT" sz="1400" dirty="0">
                <a:solidFill>
                  <a:srgbClr val="000000"/>
                </a:solidFill>
                <a:ea typeface="MS PGothic" pitchFamily="34" charset="-128"/>
                <a:cs typeface="+mn-cs"/>
              </a:rPr>
              <a:t>(% </a:t>
            </a:r>
            <a:r>
              <a:rPr lang="ru-RU" altLang="it-IT" sz="1400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полностью/частично согласных</a:t>
            </a:r>
            <a:r>
              <a:rPr lang="it-IT" altLang="it-IT" sz="1400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)</a:t>
            </a:r>
            <a:endParaRPr lang="it-IT" altLang="it-IT" sz="1400" dirty="0">
              <a:solidFill>
                <a:srgbClr val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it-IT" dirty="0" smtClean="0"/>
              <a:t>Частое использование</a:t>
            </a:r>
            <a:endParaRPr lang="en-GB" dirty="0"/>
          </a:p>
        </p:txBody>
      </p:sp>
      <p:sp>
        <p:nvSpPr>
          <p:cNvPr id="20" name="CasellaDiTesto 11"/>
          <p:cNvSpPr txBox="1">
            <a:spLocks noChangeArrowheads="1"/>
          </p:cNvSpPr>
          <p:nvPr/>
        </p:nvSpPr>
        <p:spPr bwMode="auto">
          <a:xfrm>
            <a:off x="3359746" y="5485623"/>
            <a:ext cx="24098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Опрошенные</a:t>
            </a:r>
            <a:r>
              <a:rPr lang="en-GB" sz="1200" b="1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 </a:t>
            </a:r>
            <a:r>
              <a:rPr lang="en-GB" sz="1200" b="1" dirty="0">
                <a:solidFill>
                  <a:srgbClr val="000000"/>
                </a:solidFill>
                <a:ea typeface="MS PGothic" pitchFamily="34" charset="-128"/>
                <a:cs typeface="+mn-cs"/>
              </a:rPr>
              <a:t>(%)</a:t>
            </a:r>
          </a:p>
        </p:txBody>
      </p:sp>
    </p:spTree>
    <p:extLst>
      <p:ext uri="{BB962C8B-B14F-4D97-AF65-F5344CB8AC3E}">
        <p14:creationId xmlns="" xmlns:p14="http://schemas.microsoft.com/office/powerpoint/2010/main" val="181386871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13" grpId="0">
        <p:bldAsOne/>
      </p:bldGraphic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/>
        </p:nvGrpSpPr>
        <p:grpSpPr>
          <a:xfrm>
            <a:off x="1206500" y="1679398"/>
            <a:ext cx="6716316" cy="4316590"/>
            <a:chOff x="2339799" y="1679398"/>
            <a:chExt cx="6329318" cy="4316590"/>
          </a:xfrm>
        </p:grpSpPr>
        <p:sp>
          <p:nvSpPr>
            <p:cNvPr id="11" name="Rettangolo arrotondato 10"/>
            <p:cNvSpPr/>
            <p:nvPr/>
          </p:nvSpPr>
          <p:spPr>
            <a:xfrm>
              <a:off x="2339799" y="1679398"/>
              <a:ext cx="6329318" cy="4316590"/>
            </a:xfrm>
            <a:prstGeom prst="roundRect">
              <a:avLst>
                <a:gd name="adj" fmla="val 2443"/>
              </a:avLst>
            </a:prstGeom>
            <a:solidFill>
              <a:schemeClr val="bg1"/>
            </a:solidFill>
            <a:ln w="12700">
              <a:solidFill>
                <a:srgbClr val="039EC7"/>
              </a:solidFill>
            </a:ln>
            <a:effectLst>
              <a:outerShdw blurRad="114300" sx="101000" sy="101000" algn="ctr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12" name="Arrotonda angolo stesso lato rettangolo 11"/>
            <p:cNvSpPr/>
            <p:nvPr/>
          </p:nvSpPr>
          <p:spPr>
            <a:xfrm>
              <a:off x="2351865" y="1690687"/>
              <a:ext cx="6306360" cy="733024"/>
            </a:xfrm>
            <a:prstGeom prst="round2SameRect">
              <a:avLst>
                <a:gd name="adj1" fmla="val 1855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88900" dist="254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FFFF"/>
                </a:solidFill>
              </a:endParaRPr>
            </a:p>
          </p:txBody>
        </p:sp>
      </p:grpSp>
      <p:sp>
        <p:nvSpPr>
          <p:cNvPr id="91139" name="Rectangle 3"/>
          <p:cNvSpPr txBox="1">
            <a:spLocks noChangeArrowheads="1"/>
          </p:cNvSpPr>
          <p:nvPr/>
        </p:nvSpPr>
        <p:spPr bwMode="gray">
          <a:xfrm>
            <a:off x="250825" y="1181100"/>
            <a:ext cx="8642350" cy="46782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5000"/>
              </a:lnSpc>
              <a:buClr>
                <a:srgbClr val="72CE9B"/>
              </a:buClr>
              <a:buSzPct val="75000"/>
              <a:defRPr/>
            </a:pPr>
            <a:r>
              <a:rPr lang="en-GB" altLang="it-IT" sz="1600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80% </a:t>
            </a:r>
            <a:r>
              <a:rPr lang="ru-RU" altLang="it-IT" sz="1600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ССГ пациентов считают, что </a:t>
            </a:r>
            <a:r>
              <a:rPr lang="ru-RU" altLang="it-IT" sz="1600" dirty="0" err="1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Артелак</a:t>
            </a:r>
            <a:r>
              <a:rPr lang="ru-RU" altLang="it-IT" sz="1600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 Всплеск – это естественное, комфортное увлажнение</a:t>
            </a:r>
            <a:endParaRPr lang="en-US" altLang="it-IT" sz="1600" dirty="0" smtClean="0">
              <a:solidFill>
                <a:srgbClr val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it-IT" dirty="0" smtClean="0"/>
              <a:t>Естественное увлажнение</a:t>
            </a:r>
            <a:endParaRPr lang="en-US" dirty="0" smtClean="0"/>
          </a:p>
        </p:txBody>
      </p:sp>
      <p:sp>
        <p:nvSpPr>
          <p:cNvPr id="91141" name="Rectangle 3"/>
          <p:cNvSpPr txBox="1">
            <a:spLocks noChangeArrowheads="1"/>
          </p:cNvSpPr>
          <p:nvPr/>
        </p:nvSpPr>
        <p:spPr bwMode="gray">
          <a:xfrm>
            <a:off x="1206500" y="6107113"/>
            <a:ext cx="6721475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72CE9B"/>
              </a:buClr>
              <a:buSzPct val="75000"/>
            </a:pPr>
            <a:r>
              <a:rPr lang="en-US" sz="900" dirty="0">
                <a:solidFill>
                  <a:srgbClr val="000000"/>
                </a:solidFill>
                <a:ea typeface="MS PGothic" pitchFamily="34" charset="-128"/>
                <a:cs typeface="+mn-cs"/>
              </a:rPr>
              <a:t>Ales Market Research. Home Usage Product Test DROPS FOR DRY EYES. </a:t>
            </a:r>
            <a:r>
              <a:rPr lang="en-US" sz="900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/>
            </a:r>
            <a:br>
              <a:rPr lang="en-US" sz="900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</a:br>
            <a:r>
              <a:rPr lang="en-US" sz="900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Presentation </a:t>
            </a:r>
            <a:r>
              <a:rPr lang="en-US" sz="900" dirty="0">
                <a:solidFill>
                  <a:srgbClr val="000000"/>
                </a:solidFill>
                <a:ea typeface="MS PGothic" pitchFamily="34" charset="-128"/>
                <a:cs typeface="+mn-cs"/>
              </a:rPr>
              <a:t>of results, February 2013: slide 26 - REF TO BE UPDATED AFTER PUBLICATION</a:t>
            </a:r>
          </a:p>
        </p:txBody>
      </p:sp>
      <p:sp>
        <p:nvSpPr>
          <p:cNvPr id="13" name="Ovale 12"/>
          <p:cNvSpPr/>
          <p:nvPr/>
        </p:nvSpPr>
        <p:spPr>
          <a:xfrm>
            <a:off x="1923185" y="4772150"/>
            <a:ext cx="6328186" cy="114114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graphicFrame>
        <p:nvGraphicFramePr>
          <p:cNvPr id="14" name="Grafico 13"/>
          <p:cNvGraphicFramePr/>
          <p:nvPr>
            <p:extLst>
              <p:ext uri="{D42A27DB-BD31-4B8C-83A1-F6EECF244321}">
                <p14:modId xmlns="" xmlns:p14="http://schemas.microsoft.com/office/powerpoint/2010/main" val="440268598"/>
              </p:ext>
            </p:extLst>
          </p:nvPr>
        </p:nvGraphicFramePr>
        <p:xfrm>
          <a:off x="1514320" y="17145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1142" name="CasellaDiTesto 3"/>
          <p:cNvSpPr txBox="1">
            <a:spLocks noChangeArrowheads="1"/>
          </p:cNvSpPr>
          <p:nvPr/>
        </p:nvSpPr>
        <p:spPr bwMode="auto">
          <a:xfrm>
            <a:off x="1449388" y="1863841"/>
            <a:ext cx="6235700" cy="40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it-IT" sz="1400" b="1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“</a:t>
            </a:r>
            <a:r>
              <a:rPr lang="ru-RU" altLang="it-IT" sz="1400" b="1" dirty="0" err="1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Артелак</a:t>
            </a:r>
            <a:r>
              <a:rPr lang="ru-RU" altLang="it-IT" sz="1400" b="1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 Всплеск обеспечивает естественное увлажнение</a:t>
            </a:r>
            <a:r>
              <a:rPr lang="en-US" altLang="it-IT" sz="1400" b="1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”</a:t>
            </a:r>
            <a:endParaRPr lang="en-US" altLang="ja-JP" sz="1400" b="1" dirty="0">
              <a:solidFill>
                <a:srgbClr val="000000"/>
              </a:solidFill>
              <a:ea typeface="MS PGothic" pitchFamily="34" charset="-128"/>
              <a:cs typeface="+mn-cs"/>
            </a:endParaRPr>
          </a:p>
          <a:p>
            <a:pPr>
              <a:lnSpc>
                <a:spcPct val="95000"/>
              </a:lnSpc>
            </a:pPr>
            <a:r>
              <a:rPr lang="it-IT" altLang="it-IT" sz="1400" dirty="0">
                <a:solidFill>
                  <a:srgbClr val="000000"/>
                </a:solidFill>
                <a:ea typeface="MS PGothic" pitchFamily="34" charset="-128"/>
                <a:cs typeface="+mn-cs"/>
              </a:rPr>
              <a:t>(% </a:t>
            </a:r>
            <a:r>
              <a:rPr lang="ru-RU" altLang="it-IT" sz="1400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полностью/частично согласных</a:t>
            </a:r>
            <a:r>
              <a:rPr lang="it-IT" altLang="it-IT" sz="1400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)</a:t>
            </a:r>
            <a:endParaRPr lang="it-IT" altLang="it-IT" sz="1400" dirty="0">
              <a:solidFill>
                <a:srgbClr val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6" name="CasellaDiTesto 11"/>
          <p:cNvSpPr txBox="1">
            <a:spLocks noChangeArrowheads="1"/>
          </p:cNvSpPr>
          <p:nvPr/>
        </p:nvSpPr>
        <p:spPr bwMode="auto">
          <a:xfrm>
            <a:off x="3365501" y="5475128"/>
            <a:ext cx="24098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Опрошенные</a:t>
            </a:r>
            <a:r>
              <a:rPr lang="en-GB" sz="1200" b="1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 </a:t>
            </a:r>
            <a:r>
              <a:rPr lang="en-GB" sz="1200" b="1" dirty="0">
                <a:solidFill>
                  <a:srgbClr val="000000"/>
                </a:solidFill>
                <a:ea typeface="MS PGothic" pitchFamily="34" charset="-128"/>
                <a:cs typeface="+mn-cs"/>
              </a:rPr>
              <a:t>(%)</a:t>
            </a:r>
          </a:p>
        </p:txBody>
      </p:sp>
    </p:spTree>
    <p:extLst>
      <p:ext uri="{BB962C8B-B14F-4D97-AF65-F5344CB8AC3E}">
        <p14:creationId xmlns="" xmlns:p14="http://schemas.microsoft.com/office/powerpoint/2010/main" val="969320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Graphic spid="14" grpId="0">
        <p:bldAsOne/>
      </p:bldGraphic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/>
          <p:cNvGrpSpPr/>
          <p:nvPr/>
        </p:nvGrpSpPr>
        <p:grpSpPr>
          <a:xfrm>
            <a:off x="1206500" y="1679398"/>
            <a:ext cx="6716316" cy="4316590"/>
            <a:chOff x="2339799" y="1679398"/>
            <a:chExt cx="6329318" cy="4316590"/>
          </a:xfrm>
        </p:grpSpPr>
        <p:sp>
          <p:nvSpPr>
            <p:cNvPr id="17" name="Rettangolo arrotondato 16"/>
            <p:cNvSpPr/>
            <p:nvPr/>
          </p:nvSpPr>
          <p:spPr>
            <a:xfrm>
              <a:off x="2339799" y="1679398"/>
              <a:ext cx="6329318" cy="4316590"/>
            </a:xfrm>
            <a:prstGeom prst="roundRect">
              <a:avLst>
                <a:gd name="adj" fmla="val 2443"/>
              </a:avLst>
            </a:prstGeom>
            <a:solidFill>
              <a:schemeClr val="bg1"/>
            </a:solidFill>
            <a:ln w="12700">
              <a:solidFill>
                <a:srgbClr val="039EC7"/>
              </a:solidFill>
            </a:ln>
            <a:effectLst>
              <a:outerShdw blurRad="114300" sx="101000" sy="101000" algn="ctr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18" name="Arrotonda angolo stesso lato rettangolo 17"/>
            <p:cNvSpPr/>
            <p:nvPr/>
          </p:nvSpPr>
          <p:spPr>
            <a:xfrm>
              <a:off x="2351865" y="1690687"/>
              <a:ext cx="6306360" cy="733024"/>
            </a:xfrm>
            <a:prstGeom prst="round2SameRect">
              <a:avLst>
                <a:gd name="adj1" fmla="val 1855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88900" dist="254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FFFF"/>
                </a:solidFill>
              </a:endParaRPr>
            </a:p>
          </p:txBody>
        </p:sp>
      </p:grpSp>
      <p:sp>
        <p:nvSpPr>
          <p:cNvPr id="11" name="Ovale 10"/>
          <p:cNvSpPr/>
          <p:nvPr/>
        </p:nvSpPr>
        <p:spPr>
          <a:xfrm>
            <a:off x="1923185" y="4772150"/>
            <a:ext cx="6328186" cy="114114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graphicFrame>
        <p:nvGraphicFramePr>
          <p:cNvPr id="12" name="Grafico 11"/>
          <p:cNvGraphicFramePr/>
          <p:nvPr>
            <p:extLst>
              <p:ext uri="{D42A27DB-BD31-4B8C-83A1-F6EECF244321}">
                <p14:modId xmlns="" xmlns:p14="http://schemas.microsoft.com/office/powerpoint/2010/main" val="1639896737"/>
              </p:ext>
            </p:extLst>
          </p:nvPr>
        </p:nvGraphicFramePr>
        <p:xfrm>
          <a:off x="1514320" y="17145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64" name="Rectangle 3"/>
          <p:cNvSpPr txBox="1">
            <a:spLocks noChangeArrowheads="1"/>
          </p:cNvSpPr>
          <p:nvPr/>
        </p:nvSpPr>
        <p:spPr bwMode="gray">
          <a:xfrm>
            <a:off x="250825" y="1028700"/>
            <a:ext cx="8642350" cy="46782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5000"/>
              </a:lnSpc>
              <a:buClr>
                <a:srgbClr val="72CE9B"/>
              </a:buClr>
              <a:buSzPct val="75000"/>
              <a:defRPr/>
            </a:pPr>
            <a:r>
              <a:rPr lang="en-US" altLang="it-IT" sz="1600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91% </a:t>
            </a:r>
            <a:r>
              <a:rPr lang="ru-RU" altLang="it-IT" sz="1600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ССГ пациентов считают, что </a:t>
            </a:r>
            <a:r>
              <a:rPr lang="ru-RU" altLang="it-IT" sz="1600" dirty="0" err="1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Артелак</a:t>
            </a:r>
            <a:r>
              <a:rPr lang="ru-RU" altLang="it-IT" sz="1600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 Всплеск – это быстрый и </a:t>
            </a:r>
            <a:r>
              <a:rPr lang="ru-RU" altLang="it-IT" sz="1600" dirty="0">
                <a:solidFill>
                  <a:srgbClr val="000000"/>
                </a:solidFill>
                <a:ea typeface="MS PGothic" pitchFamily="34" charset="-128"/>
                <a:cs typeface="+mn-cs"/>
              </a:rPr>
              <a:t>п</a:t>
            </a:r>
            <a:r>
              <a:rPr lang="ru-RU" altLang="it-IT" sz="1600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очти мгновенный эффект</a:t>
            </a:r>
            <a:endParaRPr lang="en-US" altLang="it-IT" sz="1600" dirty="0" smtClean="0">
              <a:solidFill>
                <a:srgbClr val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92166" name="Rectangle 3"/>
          <p:cNvSpPr txBox="1">
            <a:spLocks noChangeArrowheads="1"/>
          </p:cNvSpPr>
          <p:nvPr/>
        </p:nvSpPr>
        <p:spPr bwMode="gray">
          <a:xfrm>
            <a:off x="1206499" y="6107113"/>
            <a:ext cx="6721475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72CE9B"/>
              </a:buClr>
              <a:buSzPct val="75000"/>
            </a:pPr>
            <a:r>
              <a:rPr lang="en-US" sz="900" dirty="0">
                <a:solidFill>
                  <a:srgbClr val="000000"/>
                </a:solidFill>
                <a:ea typeface="MS PGothic" pitchFamily="34" charset="-128"/>
                <a:cs typeface="+mn-cs"/>
              </a:rPr>
              <a:t>Ales Market Research. Home Usage Product Test DROPS FOR DRY EYES. </a:t>
            </a:r>
            <a:r>
              <a:rPr lang="en-US" sz="900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/>
            </a:r>
            <a:br>
              <a:rPr lang="en-US" sz="900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</a:br>
            <a:r>
              <a:rPr lang="en-US" sz="900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Presentation </a:t>
            </a:r>
            <a:r>
              <a:rPr lang="en-US" sz="900" dirty="0">
                <a:solidFill>
                  <a:srgbClr val="000000"/>
                </a:solidFill>
                <a:ea typeface="MS PGothic" pitchFamily="34" charset="-128"/>
                <a:cs typeface="+mn-cs"/>
              </a:rPr>
              <a:t>of results, February 2013: slide 96 - REF TO BE UPDATED AFTER PUBLICATION</a:t>
            </a:r>
          </a:p>
        </p:txBody>
      </p:sp>
      <p:sp>
        <p:nvSpPr>
          <p:cNvPr id="16" name="CasellaDiTesto 3"/>
          <p:cNvSpPr txBox="1">
            <a:spLocks noChangeArrowheads="1"/>
          </p:cNvSpPr>
          <p:nvPr/>
        </p:nvSpPr>
        <p:spPr bwMode="auto">
          <a:xfrm>
            <a:off x="1449388" y="1863841"/>
            <a:ext cx="6235700" cy="40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eaLnBrk="0" hangingPunct="0">
              <a:lnSpc>
                <a:spcPct val="95000"/>
              </a:lnSpc>
            </a:pPr>
            <a:r>
              <a:rPr lang="en-US" altLang="it-IT" sz="1400" b="1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“</a:t>
            </a:r>
            <a:r>
              <a:rPr lang="ru-RU" altLang="it-IT" sz="1400" b="1" dirty="0" err="1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Артелак</a:t>
            </a:r>
            <a:r>
              <a:rPr lang="ru-RU" altLang="it-IT" sz="1400" b="1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 Всплеск быстро и почти мгновенно увлажняет глаза</a:t>
            </a:r>
            <a:r>
              <a:rPr lang="en-US" altLang="it-IT" sz="1400" b="1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”</a:t>
            </a:r>
            <a:endParaRPr lang="en-US" altLang="ja-JP" sz="1400" b="1" dirty="0">
              <a:solidFill>
                <a:srgbClr val="000000"/>
              </a:solidFill>
              <a:ea typeface="MS PGothic" pitchFamily="34" charset="-128"/>
              <a:cs typeface="+mn-cs"/>
            </a:endParaRPr>
          </a:p>
          <a:p>
            <a:pPr eaLnBrk="0" hangingPunct="0">
              <a:lnSpc>
                <a:spcPct val="95000"/>
              </a:lnSpc>
            </a:pPr>
            <a:r>
              <a:rPr lang="it-IT" altLang="it-IT" sz="1400" dirty="0">
                <a:solidFill>
                  <a:srgbClr val="000000"/>
                </a:solidFill>
                <a:ea typeface="MS PGothic" pitchFamily="34" charset="-128"/>
                <a:cs typeface="+mn-cs"/>
              </a:rPr>
              <a:t>(% </a:t>
            </a:r>
            <a:r>
              <a:rPr lang="ru-RU" altLang="it-IT" sz="1400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полностью/частично согласных</a:t>
            </a:r>
            <a:r>
              <a:rPr lang="it-IT" altLang="it-IT" sz="1400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)</a:t>
            </a:r>
            <a:endParaRPr lang="en-US" altLang="it-IT" sz="1400" dirty="0">
              <a:solidFill>
                <a:srgbClr val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it-IT" dirty="0" smtClean="0"/>
              <a:t>Быстрый эффект</a:t>
            </a:r>
            <a:endParaRPr lang="en-GB" dirty="0"/>
          </a:p>
        </p:txBody>
      </p:sp>
      <p:sp>
        <p:nvSpPr>
          <p:cNvPr id="20" name="CasellaDiTesto 11"/>
          <p:cNvSpPr txBox="1">
            <a:spLocks noChangeArrowheads="1"/>
          </p:cNvSpPr>
          <p:nvPr/>
        </p:nvSpPr>
        <p:spPr bwMode="auto">
          <a:xfrm>
            <a:off x="3365501" y="5479258"/>
            <a:ext cx="24098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Опрошенные</a:t>
            </a:r>
            <a:r>
              <a:rPr lang="en-GB" sz="1200" b="1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 </a:t>
            </a:r>
            <a:r>
              <a:rPr lang="en-GB" sz="1200" b="1" dirty="0">
                <a:solidFill>
                  <a:srgbClr val="000000"/>
                </a:solidFill>
                <a:ea typeface="MS PGothic" pitchFamily="34" charset="-128"/>
                <a:cs typeface="+mn-cs"/>
              </a:rPr>
              <a:t>(%)</a:t>
            </a:r>
          </a:p>
        </p:txBody>
      </p:sp>
    </p:spTree>
    <p:extLst>
      <p:ext uri="{BB962C8B-B14F-4D97-AF65-F5344CB8AC3E}">
        <p14:creationId xmlns="" xmlns:p14="http://schemas.microsoft.com/office/powerpoint/2010/main" val="26934919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12" grpId="0">
        <p:bldAsOne/>
      </p:bldGraphic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uppo 9"/>
          <p:cNvGrpSpPr>
            <a:grpSpLocks/>
          </p:cNvGrpSpPr>
          <p:nvPr/>
        </p:nvGrpSpPr>
        <p:grpSpPr bwMode="auto">
          <a:xfrm>
            <a:off x="1206500" y="1679575"/>
            <a:ext cx="6716713" cy="4316413"/>
            <a:chOff x="2339799" y="1679398"/>
            <a:chExt cx="6329318" cy="4316590"/>
          </a:xfrm>
        </p:grpSpPr>
        <p:sp>
          <p:nvSpPr>
            <p:cNvPr id="11" name="Rettangolo arrotondato 10"/>
            <p:cNvSpPr/>
            <p:nvPr/>
          </p:nvSpPr>
          <p:spPr>
            <a:xfrm>
              <a:off x="2339799" y="1679398"/>
              <a:ext cx="6329318" cy="4316590"/>
            </a:xfrm>
            <a:prstGeom prst="roundRect">
              <a:avLst>
                <a:gd name="adj" fmla="val 2443"/>
              </a:avLst>
            </a:prstGeom>
            <a:solidFill>
              <a:schemeClr val="bg1"/>
            </a:solidFill>
            <a:ln w="12700">
              <a:solidFill>
                <a:srgbClr val="039EC7"/>
              </a:solidFill>
            </a:ln>
            <a:effectLst>
              <a:outerShdw blurRad="114300" sx="101000" sy="101000" algn="ctr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12" name="Arrotonda angolo stesso lato rettangolo 11"/>
            <p:cNvSpPr/>
            <p:nvPr/>
          </p:nvSpPr>
          <p:spPr>
            <a:xfrm>
              <a:off x="2351767" y="1690511"/>
              <a:ext cx="6306878" cy="733455"/>
            </a:xfrm>
            <a:prstGeom prst="round2SameRect">
              <a:avLst>
                <a:gd name="adj1" fmla="val 1855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88900" dist="254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</p:grpSp>
      <p:sp>
        <p:nvSpPr>
          <p:cNvPr id="18435" name="Rectangle 3"/>
          <p:cNvSpPr txBox="1">
            <a:spLocks noChangeArrowheads="1"/>
          </p:cNvSpPr>
          <p:nvPr/>
        </p:nvSpPr>
        <p:spPr bwMode="gray">
          <a:xfrm>
            <a:off x="250825" y="1028700"/>
            <a:ext cx="86423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buClr>
                <a:srgbClr val="72CE9B"/>
              </a:buClr>
              <a:buSzPct val="75000"/>
              <a:buFontTx/>
              <a:buNone/>
            </a:pPr>
            <a:r>
              <a:rPr lang="ru-RU" altLang="it-IT" sz="1600" dirty="0">
                <a:solidFill>
                  <a:srgbClr val="000000"/>
                </a:solidFill>
                <a:ea typeface="MS PGothic" pitchFamily="34" charset="-128"/>
              </a:rPr>
              <a:t>Пользователи ССГ капель значительно </a:t>
            </a:r>
            <a:r>
              <a:rPr lang="ru-RU" altLang="it-IT" sz="1600" dirty="0" smtClean="0">
                <a:solidFill>
                  <a:srgbClr val="000000"/>
                </a:solidFill>
                <a:ea typeface="MS PGothic" pitchFamily="34" charset="-128"/>
              </a:rPr>
              <a:t>больше удовлетворены </a:t>
            </a:r>
            <a:r>
              <a:rPr lang="ru-RU" altLang="it-IT" sz="1600" dirty="0">
                <a:solidFill>
                  <a:srgbClr val="000000"/>
                </a:solidFill>
                <a:ea typeface="MS PGothic" pitchFamily="34" charset="-128"/>
              </a:rPr>
              <a:t>диспенсером Всплеск  чем конкурентами </a:t>
            </a:r>
            <a:r>
              <a:rPr lang="ru-RU" altLang="it-IT" sz="1600" dirty="0" err="1" smtClean="0">
                <a:solidFill>
                  <a:srgbClr val="000000"/>
                </a:solidFill>
                <a:ea typeface="MS PGothic" pitchFamily="34" charset="-128"/>
              </a:rPr>
              <a:t>Систейн</a:t>
            </a:r>
            <a:r>
              <a:rPr lang="ru-RU" altLang="it-IT" sz="1600" dirty="0" smtClean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ru-RU" altLang="it-IT" sz="1600" dirty="0">
                <a:solidFill>
                  <a:srgbClr val="000000"/>
                </a:solidFill>
                <a:ea typeface="MS PGothic" pitchFamily="34" charset="-128"/>
              </a:rPr>
              <a:t>Ультра и </a:t>
            </a:r>
            <a:r>
              <a:rPr lang="ru-RU" altLang="it-IT" sz="1600" dirty="0" smtClean="0">
                <a:solidFill>
                  <a:srgbClr val="000000"/>
                </a:solidFill>
                <a:ea typeface="MS PGothic" pitchFamily="34" charset="-128"/>
              </a:rPr>
              <a:t>Хило-комод</a:t>
            </a:r>
            <a:endParaRPr lang="en-US" altLang="it-IT" sz="16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9841"/>
            <a:ext cx="8229600" cy="409343"/>
          </a:xfrm>
        </p:spPr>
        <p:txBody>
          <a:bodyPr/>
          <a:lstStyle/>
          <a:p>
            <a:pPr algn="l"/>
            <a:r>
              <a:rPr lang="ru-RU" altLang="ru-RU" sz="2800" dirty="0" smtClean="0"/>
              <a:t>Удобный баллончик</a:t>
            </a:r>
            <a:endParaRPr lang="en-US" altLang="ru-RU" sz="2800" dirty="0" smtClean="0"/>
          </a:p>
        </p:txBody>
      </p:sp>
      <p:sp>
        <p:nvSpPr>
          <p:cNvPr id="18437" name="Rectangle 3"/>
          <p:cNvSpPr txBox="1">
            <a:spLocks noChangeArrowheads="1"/>
          </p:cNvSpPr>
          <p:nvPr/>
        </p:nvSpPr>
        <p:spPr bwMode="gray">
          <a:xfrm>
            <a:off x="107950" y="6524625"/>
            <a:ext cx="672147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72CE9B"/>
              </a:buClr>
              <a:buSzPct val="75000"/>
              <a:buFontTx/>
              <a:buNone/>
            </a:pPr>
            <a:r>
              <a:rPr lang="en-US" altLang="ru-RU" sz="900">
                <a:solidFill>
                  <a:srgbClr val="000000"/>
                </a:solidFill>
                <a:ea typeface="MS PGothic" pitchFamily="34" charset="-128"/>
              </a:rPr>
              <a:t>Ales Market Research. Home Usage Product Test DROPS FOR DRY EYES. </a:t>
            </a:r>
            <a:br>
              <a:rPr lang="en-US" altLang="ru-RU" sz="900">
                <a:solidFill>
                  <a:srgbClr val="000000"/>
                </a:solidFill>
                <a:ea typeface="MS PGothic" pitchFamily="34" charset="-128"/>
              </a:rPr>
            </a:br>
            <a:r>
              <a:rPr lang="en-US" altLang="ru-RU" sz="900">
                <a:solidFill>
                  <a:srgbClr val="000000"/>
                </a:solidFill>
                <a:ea typeface="MS PGothic" pitchFamily="34" charset="-128"/>
              </a:rPr>
              <a:t>Presentation of results, February 2013: slide 51 - REF TO BE UPDATED AFTER PUBLICATION</a:t>
            </a:r>
          </a:p>
        </p:txBody>
      </p:sp>
      <p:sp>
        <p:nvSpPr>
          <p:cNvPr id="18438" name="CasellaDiTesto 4"/>
          <p:cNvSpPr txBox="1">
            <a:spLocks noChangeArrowheads="1"/>
          </p:cNvSpPr>
          <p:nvPr/>
        </p:nvSpPr>
        <p:spPr bwMode="auto">
          <a:xfrm>
            <a:off x="5149069" y="5752275"/>
            <a:ext cx="2672206" cy="1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it-IT" altLang="ru-RU" sz="900" dirty="0" smtClean="0">
                <a:solidFill>
                  <a:srgbClr val="000000"/>
                </a:solidFill>
                <a:ea typeface="MS PGothic" pitchFamily="34" charset="-128"/>
              </a:rPr>
              <a:t>*</a:t>
            </a:r>
            <a:r>
              <a:rPr lang="ru-RU" altLang="ru-RU" sz="900" dirty="0" smtClean="0">
                <a:solidFill>
                  <a:srgbClr val="000000"/>
                </a:solidFill>
                <a:ea typeface="MS PGothic" pitchFamily="34" charset="-128"/>
              </a:rPr>
              <a:t>увлажнение на </a:t>
            </a:r>
            <a:r>
              <a:rPr lang="it-IT" altLang="ru-RU" sz="900" dirty="0" smtClean="0">
                <a:solidFill>
                  <a:srgbClr val="000000"/>
                </a:solidFill>
                <a:ea typeface="MS PGothic" pitchFamily="34" charset="-128"/>
              </a:rPr>
              <a:t>95</a:t>
            </a:r>
            <a:r>
              <a:rPr lang="it-IT" altLang="ru-RU" sz="900" dirty="0">
                <a:solidFill>
                  <a:srgbClr val="000000"/>
                </a:solidFill>
                <a:ea typeface="MS PGothic" pitchFamily="34" charset="-128"/>
              </a:rPr>
              <a:t>% </a:t>
            </a:r>
            <a:r>
              <a:rPr lang="ru-RU" altLang="ru-RU" sz="900" dirty="0" smtClean="0">
                <a:solidFill>
                  <a:srgbClr val="000000"/>
                </a:solidFill>
                <a:ea typeface="MS PGothic" pitchFamily="34" charset="-128"/>
              </a:rPr>
              <a:t>в сравнении с конкурентами</a:t>
            </a:r>
            <a:endParaRPr lang="it-IT" altLang="ru-RU" sz="900" dirty="0">
              <a:solidFill>
                <a:srgbClr val="000000"/>
              </a:solidFill>
              <a:ea typeface="MS PGothic" pitchFamily="34" charset="-128"/>
            </a:endParaRPr>
          </a:p>
        </p:txBody>
      </p:sp>
      <p:graphicFrame>
        <p:nvGraphicFramePr>
          <p:cNvPr id="15" name="Grafico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63060106"/>
              </p:ext>
            </p:extLst>
          </p:nvPr>
        </p:nvGraphicFramePr>
        <p:xfrm>
          <a:off x="912813" y="1231326"/>
          <a:ext cx="7010400" cy="474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440" name="CasellaDiTesto 3"/>
          <p:cNvSpPr txBox="1">
            <a:spLocks noChangeArrowheads="1"/>
          </p:cNvSpPr>
          <p:nvPr/>
        </p:nvSpPr>
        <p:spPr bwMode="auto">
          <a:xfrm>
            <a:off x="1452563" y="1966913"/>
            <a:ext cx="62357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ru-RU" altLang="it-IT" sz="1400" b="1">
                <a:solidFill>
                  <a:srgbClr val="000000"/>
                </a:solidFill>
                <a:ea typeface="MS PGothic" pitchFamily="34" charset="-128"/>
              </a:rPr>
              <a:t>Использование капельной системы</a:t>
            </a:r>
            <a:endParaRPr lang="en-US" altLang="it-IT" sz="14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8441" name="CasellaDiTesto 3"/>
          <p:cNvSpPr txBox="1">
            <a:spLocks noChangeArrowheads="1"/>
          </p:cNvSpPr>
          <p:nvPr/>
        </p:nvSpPr>
        <p:spPr bwMode="auto">
          <a:xfrm>
            <a:off x="3060599" y="2305877"/>
            <a:ext cx="6985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it-IT" sz="1400" b="1" dirty="0">
                <a:solidFill>
                  <a:srgbClr val="000000"/>
                </a:solidFill>
                <a:ea typeface="MS PGothic" pitchFamily="34" charset="-128"/>
              </a:rPr>
              <a:t>*</a:t>
            </a:r>
          </a:p>
        </p:txBody>
      </p:sp>
    </p:spTree>
    <p:extLst>
      <p:ext uri="{BB962C8B-B14F-4D97-AF65-F5344CB8AC3E}">
        <p14:creationId xmlns="" xmlns:p14="http://schemas.microsoft.com/office/powerpoint/2010/main" val="15511458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Chart bld="series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/>
          <p:cNvGrpSpPr/>
          <p:nvPr/>
        </p:nvGrpSpPr>
        <p:grpSpPr>
          <a:xfrm>
            <a:off x="1206500" y="1679398"/>
            <a:ext cx="6716316" cy="4316590"/>
            <a:chOff x="2339799" y="1679398"/>
            <a:chExt cx="6329318" cy="4316590"/>
          </a:xfrm>
        </p:grpSpPr>
        <p:sp>
          <p:nvSpPr>
            <p:cNvPr id="15" name="Rettangolo arrotondato 14"/>
            <p:cNvSpPr/>
            <p:nvPr/>
          </p:nvSpPr>
          <p:spPr>
            <a:xfrm>
              <a:off x="2339799" y="1679398"/>
              <a:ext cx="6329318" cy="4316590"/>
            </a:xfrm>
            <a:prstGeom prst="roundRect">
              <a:avLst>
                <a:gd name="adj" fmla="val 2443"/>
              </a:avLst>
            </a:prstGeom>
            <a:solidFill>
              <a:schemeClr val="bg1"/>
            </a:solidFill>
            <a:ln w="12700">
              <a:solidFill>
                <a:srgbClr val="039EC7"/>
              </a:solidFill>
            </a:ln>
            <a:effectLst>
              <a:outerShdw blurRad="114300" sx="101000" sy="101000" algn="ctr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17" name="Arrotonda angolo stesso lato rettangolo 16"/>
            <p:cNvSpPr/>
            <p:nvPr/>
          </p:nvSpPr>
          <p:spPr>
            <a:xfrm>
              <a:off x="2351865" y="1690687"/>
              <a:ext cx="6306360" cy="733024"/>
            </a:xfrm>
            <a:prstGeom prst="round2SameRect">
              <a:avLst>
                <a:gd name="adj1" fmla="val 1855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88900" dist="254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FFFF"/>
                </a:solidFill>
              </a:endParaRPr>
            </a:p>
          </p:txBody>
        </p:sp>
      </p:grpSp>
      <p:sp>
        <p:nvSpPr>
          <p:cNvPr id="95235" name="Rectangle 3"/>
          <p:cNvSpPr txBox="1">
            <a:spLocks noChangeArrowheads="1"/>
          </p:cNvSpPr>
          <p:nvPr/>
        </p:nvSpPr>
        <p:spPr bwMode="gray">
          <a:xfrm>
            <a:off x="250825" y="1181100"/>
            <a:ext cx="8642350" cy="23391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5000"/>
              </a:lnSpc>
              <a:buClr>
                <a:srgbClr val="72CE9B"/>
              </a:buClr>
              <a:buSzPct val="75000"/>
              <a:defRPr/>
            </a:pPr>
            <a:r>
              <a:rPr lang="ru-RU" altLang="it-IT" sz="1600" dirty="0">
                <a:solidFill>
                  <a:srgbClr val="000000"/>
                </a:solidFill>
                <a:ea typeface="MS PGothic" pitchFamily="34" charset="-128"/>
                <a:cs typeface="+mn-cs"/>
              </a:rPr>
              <a:t>Большинство </a:t>
            </a:r>
            <a:r>
              <a:rPr lang="ru-RU" altLang="it-IT" sz="1600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пациентов ССГ удовлетворены использованием </a:t>
            </a:r>
            <a:r>
              <a:rPr lang="ru-RU" altLang="it-IT" sz="1600" dirty="0" err="1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Артелак</a:t>
            </a:r>
            <a:r>
              <a:rPr lang="ru-RU" altLang="it-IT" sz="1600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 Всплеск</a:t>
            </a:r>
            <a:endParaRPr lang="en-US" altLang="it-IT" sz="1600" dirty="0" smtClean="0">
              <a:solidFill>
                <a:srgbClr val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it-IT" dirty="0" smtClean="0"/>
              <a:t>Высокая удовлетворенность пациентов</a:t>
            </a:r>
            <a:endParaRPr lang="en-US" dirty="0" smtClean="0"/>
          </a:p>
        </p:txBody>
      </p:sp>
      <p:sp>
        <p:nvSpPr>
          <p:cNvPr id="95237" name="Rectangle 3"/>
          <p:cNvSpPr txBox="1">
            <a:spLocks noChangeArrowheads="1"/>
          </p:cNvSpPr>
          <p:nvPr/>
        </p:nvSpPr>
        <p:spPr bwMode="gray">
          <a:xfrm>
            <a:off x="1207590" y="6107113"/>
            <a:ext cx="6725645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72CE9B"/>
              </a:buClr>
              <a:buSzPct val="75000"/>
            </a:pPr>
            <a:r>
              <a:rPr lang="en-US" sz="900" dirty="0">
                <a:solidFill>
                  <a:srgbClr val="000000"/>
                </a:solidFill>
                <a:ea typeface="MS PGothic" pitchFamily="34" charset="-128"/>
                <a:cs typeface="+mn-cs"/>
              </a:rPr>
              <a:t>Ales Market Research. Home Usage Product Test DROPS FOR DRY EYES. </a:t>
            </a:r>
            <a:r>
              <a:rPr lang="en-US" sz="900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/>
            </a:r>
            <a:br>
              <a:rPr lang="en-US" sz="900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</a:br>
            <a:r>
              <a:rPr lang="en-US" sz="900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Presentation </a:t>
            </a:r>
            <a:r>
              <a:rPr lang="en-US" sz="900" dirty="0">
                <a:solidFill>
                  <a:srgbClr val="000000"/>
                </a:solidFill>
                <a:ea typeface="MS PGothic" pitchFamily="34" charset="-128"/>
                <a:cs typeface="+mn-cs"/>
              </a:rPr>
              <a:t>of results, February 2013: slide 8 - REF TO BE UPDATED AFTER PUBLICATION</a:t>
            </a:r>
          </a:p>
        </p:txBody>
      </p:sp>
      <p:sp>
        <p:nvSpPr>
          <p:cNvPr id="11" name="Ovale 10"/>
          <p:cNvSpPr/>
          <p:nvPr/>
        </p:nvSpPr>
        <p:spPr>
          <a:xfrm>
            <a:off x="1923185" y="4772150"/>
            <a:ext cx="6328186" cy="114114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graphicFrame>
        <p:nvGraphicFramePr>
          <p:cNvPr id="13" name="Grafico 12"/>
          <p:cNvGraphicFramePr/>
          <p:nvPr>
            <p:extLst>
              <p:ext uri="{D42A27DB-BD31-4B8C-83A1-F6EECF244321}">
                <p14:modId xmlns="" xmlns:p14="http://schemas.microsoft.com/office/powerpoint/2010/main" val="858593782"/>
              </p:ext>
            </p:extLst>
          </p:nvPr>
        </p:nvGraphicFramePr>
        <p:xfrm>
          <a:off x="1514320" y="17145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asellaDiTesto 4"/>
          <p:cNvSpPr txBox="1">
            <a:spLocks noChangeArrowheads="1"/>
          </p:cNvSpPr>
          <p:nvPr/>
        </p:nvSpPr>
        <p:spPr bwMode="auto">
          <a:xfrm>
            <a:off x="1449388" y="1863841"/>
            <a:ext cx="6235700" cy="40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95000"/>
              </a:lnSpc>
            </a:pPr>
            <a:r>
              <a:rPr lang="ru-RU" altLang="it-IT" sz="1400" b="1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Потребители очень удовлетворены результатом использования </a:t>
            </a:r>
            <a:r>
              <a:rPr lang="ru-RU" altLang="it-IT" sz="1400" b="1" dirty="0" err="1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Артелак</a:t>
            </a:r>
            <a:r>
              <a:rPr lang="ru-RU" altLang="it-IT" sz="1400" b="1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 Всплеск</a:t>
            </a:r>
            <a:endParaRPr lang="it-IT" altLang="it-IT" sz="1400" b="1" dirty="0">
              <a:solidFill>
                <a:srgbClr val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9" name="CasellaDiTesto 11"/>
          <p:cNvSpPr txBox="1">
            <a:spLocks noChangeArrowheads="1"/>
          </p:cNvSpPr>
          <p:nvPr/>
        </p:nvSpPr>
        <p:spPr bwMode="auto">
          <a:xfrm>
            <a:off x="3365501" y="5479258"/>
            <a:ext cx="24098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Опрошенные</a:t>
            </a:r>
            <a:r>
              <a:rPr lang="en-GB" sz="1200" b="1" dirty="0" smtClean="0">
                <a:solidFill>
                  <a:srgbClr val="000000"/>
                </a:solidFill>
                <a:ea typeface="MS PGothic" pitchFamily="34" charset="-128"/>
                <a:cs typeface="+mn-cs"/>
              </a:rPr>
              <a:t> </a:t>
            </a:r>
            <a:r>
              <a:rPr lang="en-GB" sz="1200" b="1" dirty="0">
                <a:solidFill>
                  <a:srgbClr val="000000"/>
                </a:solidFill>
                <a:ea typeface="MS PGothic" pitchFamily="34" charset="-128"/>
                <a:cs typeface="+mn-cs"/>
              </a:rPr>
              <a:t>(%)</a:t>
            </a:r>
          </a:p>
        </p:txBody>
      </p:sp>
    </p:spTree>
    <p:extLst>
      <p:ext uri="{BB962C8B-B14F-4D97-AF65-F5344CB8AC3E}">
        <p14:creationId xmlns="" xmlns:p14="http://schemas.microsoft.com/office/powerpoint/2010/main" val="26772955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13" grpId="0">
        <p:bldAsOne/>
      </p:bldGraphic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uppo 9"/>
          <p:cNvGrpSpPr>
            <a:grpSpLocks/>
          </p:cNvGrpSpPr>
          <p:nvPr/>
        </p:nvGrpSpPr>
        <p:grpSpPr bwMode="auto">
          <a:xfrm>
            <a:off x="1206500" y="1679575"/>
            <a:ext cx="6716713" cy="4316413"/>
            <a:chOff x="2339799" y="1679398"/>
            <a:chExt cx="6329318" cy="4316590"/>
          </a:xfrm>
        </p:grpSpPr>
        <p:sp>
          <p:nvSpPr>
            <p:cNvPr id="12" name="Rettangolo arrotondato 11"/>
            <p:cNvSpPr/>
            <p:nvPr/>
          </p:nvSpPr>
          <p:spPr>
            <a:xfrm>
              <a:off x="2339799" y="1679398"/>
              <a:ext cx="6329318" cy="4316590"/>
            </a:xfrm>
            <a:prstGeom prst="roundRect">
              <a:avLst>
                <a:gd name="adj" fmla="val 2443"/>
              </a:avLst>
            </a:prstGeom>
            <a:solidFill>
              <a:schemeClr val="bg1"/>
            </a:solidFill>
            <a:ln w="12700">
              <a:solidFill>
                <a:srgbClr val="039EC7"/>
              </a:solidFill>
            </a:ln>
            <a:effectLst>
              <a:outerShdw blurRad="114300" sx="101000" sy="101000" algn="ctr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13" name="Arrotonda angolo stesso lato rettangolo 12"/>
            <p:cNvSpPr/>
            <p:nvPr/>
          </p:nvSpPr>
          <p:spPr>
            <a:xfrm>
              <a:off x="2351767" y="1690511"/>
              <a:ext cx="6306878" cy="733455"/>
            </a:xfrm>
            <a:prstGeom prst="round2SameRect">
              <a:avLst>
                <a:gd name="adj1" fmla="val 1855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88900" dist="254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</p:grpSp>
      <p:sp>
        <p:nvSpPr>
          <p:cNvPr id="19459" name="Rectangle 3"/>
          <p:cNvSpPr txBox="1">
            <a:spLocks noChangeArrowheads="1"/>
          </p:cNvSpPr>
          <p:nvPr/>
        </p:nvSpPr>
        <p:spPr bwMode="gray">
          <a:xfrm>
            <a:off x="250825" y="1028700"/>
            <a:ext cx="86423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buClr>
                <a:srgbClr val="72CE9B"/>
              </a:buClr>
              <a:buSzPct val="75000"/>
              <a:buFontTx/>
              <a:buNone/>
            </a:pPr>
            <a:r>
              <a:rPr lang="ru-RU" altLang="it-IT" sz="1600">
                <a:solidFill>
                  <a:srgbClr val="000000"/>
                </a:solidFill>
                <a:ea typeface="MS PGothic" pitchFamily="34" charset="-128"/>
              </a:rPr>
              <a:t>Пользователи значительно более удовлетворены Всплеском по сравнению с Хило-Комодом, Систей Ультра, Оптивом</a:t>
            </a:r>
            <a:endParaRPr lang="en-US" altLang="it-IT" sz="16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816"/>
            <a:ext cx="8229600" cy="409343"/>
          </a:xfrm>
        </p:spPr>
        <p:txBody>
          <a:bodyPr/>
          <a:lstStyle/>
          <a:p>
            <a:pPr algn="l"/>
            <a:r>
              <a:rPr lang="ru-RU" altLang="ru-RU" sz="2800" dirty="0" smtClean="0"/>
              <a:t>Удовлетворенность</a:t>
            </a:r>
            <a:endParaRPr lang="en-US" altLang="ru-RU" sz="2800" dirty="0" smtClean="0"/>
          </a:p>
        </p:txBody>
      </p:sp>
      <p:sp>
        <p:nvSpPr>
          <p:cNvPr id="19461" name="Rectangle 3"/>
          <p:cNvSpPr txBox="1">
            <a:spLocks noChangeArrowheads="1"/>
          </p:cNvSpPr>
          <p:nvPr/>
        </p:nvSpPr>
        <p:spPr bwMode="gray">
          <a:xfrm>
            <a:off x="107950" y="6524625"/>
            <a:ext cx="671353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72CE9B"/>
              </a:buClr>
              <a:buSzPct val="75000"/>
              <a:buFontTx/>
              <a:buNone/>
            </a:pPr>
            <a:r>
              <a:rPr lang="en-US" altLang="ru-RU" sz="900">
                <a:solidFill>
                  <a:srgbClr val="000000"/>
                </a:solidFill>
                <a:ea typeface="MS PGothic" pitchFamily="34" charset="-128"/>
              </a:rPr>
              <a:t>Ales Market Research. Home Usage Product Test DROPS FOR DRY EYES. </a:t>
            </a:r>
            <a:br>
              <a:rPr lang="en-US" altLang="ru-RU" sz="900">
                <a:solidFill>
                  <a:srgbClr val="000000"/>
                </a:solidFill>
                <a:ea typeface="MS PGothic" pitchFamily="34" charset="-128"/>
              </a:rPr>
            </a:br>
            <a:r>
              <a:rPr lang="en-US" altLang="ru-RU" sz="900">
                <a:solidFill>
                  <a:srgbClr val="000000"/>
                </a:solidFill>
                <a:ea typeface="MS PGothic" pitchFamily="34" charset="-128"/>
              </a:rPr>
              <a:t>Presentation of results, February 2013: slide 8 - REF TO BE UPDATED AFTER PUBLICATION</a:t>
            </a:r>
          </a:p>
        </p:txBody>
      </p:sp>
      <p:sp>
        <p:nvSpPr>
          <p:cNvPr id="19462" name="CasellaDiTesto 4"/>
          <p:cNvSpPr txBox="1">
            <a:spLocks noChangeArrowheads="1"/>
          </p:cNvSpPr>
          <p:nvPr/>
        </p:nvSpPr>
        <p:spPr bwMode="auto">
          <a:xfrm>
            <a:off x="5600700" y="5751513"/>
            <a:ext cx="2084388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it-IT" altLang="ru-RU" sz="900">
                <a:solidFill>
                  <a:srgbClr val="000000"/>
                </a:solidFill>
                <a:ea typeface="MS PGothic" pitchFamily="34" charset="-128"/>
              </a:rPr>
              <a:t>*significance at 95% level vs competitors</a:t>
            </a:r>
          </a:p>
        </p:txBody>
      </p:sp>
      <p:graphicFrame>
        <p:nvGraphicFramePr>
          <p:cNvPr id="11" name="Grafico 10"/>
          <p:cNvGraphicFramePr>
            <a:graphicFrameLocks/>
          </p:cNvGraphicFramePr>
          <p:nvPr/>
        </p:nvGraphicFramePr>
        <p:xfrm>
          <a:off x="962025" y="1260475"/>
          <a:ext cx="7010400" cy="474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464" name="CasellaDiTesto 3"/>
          <p:cNvSpPr txBox="1">
            <a:spLocks noChangeArrowheads="1"/>
          </p:cNvSpPr>
          <p:nvPr/>
        </p:nvSpPr>
        <p:spPr bwMode="auto">
          <a:xfrm>
            <a:off x="1449388" y="1966913"/>
            <a:ext cx="62357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rgbClr val="000000"/>
                </a:solidFill>
                <a:ea typeface="MS PGothic" pitchFamily="34" charset="-128"/>
              </a:rPr>
              <a:t>“</a:t>
            </a:r>
            <a:r>
              <a:rPr lang="ru-RU" altLang="it-IT" sz="1400" b="1">
                <a:solidFill>
                  <a:srgbClr val="000000"/>
                </a:solidFill>
                <a:ea typeface="MS PGothic" pitchFamily="34" charset="-128"/>
              </a:rPr>
              <a:t>Я очень/довольно удовлетворен</a:t>
            </a:r>
            <a:r>
              <a:rPr lang="it-IT" altLang="it-IT" sz="1400" b="1">
                <a:solidFill>
                  <a:srgbClr val="000000"/>
                </a:solidFill>
                <a:ea typeface="MS PGothic" pitchFamily="34" charset="-128"/>
              </a:rPr>
              <a:t>”</a:t>
            </a:r>
            <a:r>
              <a:rPr lang="it-IT" altLang="ja-JP" sz="1400" b="1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ru-RU" altLang="ja-JP" sz="1400" b="1">
                <a:solidFill>
                  <a:srgbClr val="000000"/>
                </a:solidFill>
                <a:ea typeface="MS PGothic" pitchFamily="34" charset="-128"/>
              </a:rPr>
              <a:t>продуктом</a:t>
            </a:r>
            <a:endParaRPr lang="it-IT" altLang="ru-RU" sz="14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9465" name="CasellaDiTesto 3"/>
          <p:cNvSpPr txBox="1">
            <a:spLocks noChangeArrowheads="1"/>
          </p:cNvSpPr>
          <p:nvPr/>
        </p:nvSpPr>
        <p:spPr bwMode="auto">
          <a:xfrm>
            <a:off x="2792278" y="2262070"/>
            <a:ext cx="6985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it-IT" sz="1400" b="1" dirty="0">
                <a:solidFill>
                  <a:srgbClr val="000000"/>
                </a:solidFill>
                <a:ea typeface="MS PGothic" pitchFamily="34" charset="-128"/>
              </a:rPr>
              <a:t>*</a:t>
            </a:r>
          </a:p>
        </p:txBody>
      </p:sp>
    </p:spTree>
    <p:extLst>
      <p:ext uri="{BB962C8B-B14F-4D97-AF65-F5344CB8AC3E}">
        <p14:creationId xmlns="" xmlns:p14="http://schemas.microsoft.com/office/powerpoint/2010/main" val="34855352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413" cy="777875"/>
          </a:xfrm>
        </p:spPr>
        <p:txBody>
          <a:bodyPr/>
          <a:lstStyle/>
          <a:p>
            <a:r>
              <a:rPr lang="ru-RU" altLang="en-US" dirty="0" smtClean="0"/>
              <a:t>Физиология </a:t>
            </a:r>
            <a:r>
              <a:rPr lang="ru-RU" altLang="en-US" dirty="0" err="1" smtClean="0"/>
              <a:t>слезообразования</a:t>
            </a:r>
            <a:endParaRPr lang="en-US" altLang="en-US" dirty="0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8" y="1181100"/>
            <a:ext cx="78962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4415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81000"/>
          </a:xfrm>
        </p:spPr>
        <p:txBody>
          <a:bodyPr/>
          <a:lstStyle/>
          <a:p>
            <a:r>
              <a:rPr lang="en-US" sz="2800" dirty="0" smtClean="0"/>
              <a:t>FAB</a:t>
            </a:r>
            <a:r>
              <a:rPr lang="ru-RU" sz="2800" dirty="0" smtClean="0"/>
              <a:t>*</a:t>
            </a:r>
            <a:r>
              <a:rPr lang="en-US" sz="2800" dirty="0" smtClean="0"/>
              <a:t> </a:t>
            </a:r>
            <a:r>
              <a:rPr lang="ru-RU" sz="2800" dirty="0" smtClean="0"/>
              <a:t>для продавцов и потребителей</a:t>
            </a:r>
            <a:endParaRPr lang="en-US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75441113"/>
              </p:ext>
            </p:extLst>
          </p:nvPr>
        </p:nvGraphicFramePr>
        <p:xfrm>
          <a:off x="381000" y="990600"/>
          <a:ext cx="8610602" cy="51206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057400"/>
                <a:gridCol w="2209800"/>
                <a:gridCol w="2101231"/>
                <a:gridCol w="2242171"/>
              </a:tblGrid>
              <a:tr h="26920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effectLst/>
                        </a:rPr>
                        <a:t>Свойство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81" marR="40481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effectLst/>
                        </a:rPr>
                        <a:t>Преимущество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81" marR="40481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Выгода для продавца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81" marR="40481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Выгода для потребителей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81" marR="40481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9197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Гиалуроновая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кислота (ГК) без консервантов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481" marR="404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Естественное увлажнение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481" marR="404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 рекомендуете проверенное и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безопасное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средство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481" marR="404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Комфортное и естественное увлажнение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481" marR="40481" marT="0" marB="0">
                    <a:noFill/>
                  </a:tcPr>
                </a:tc>
              </a:tr>
              <a:tr h="8973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Концентрация ГК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481" marR="40481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Концентрация ГК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&gt;&gt;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Увлажнение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481" marR="40481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Лояльность покупателя, приверженность оптике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где посоветовали эффективное средство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481" marR="40481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Мгновенное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снятие симптомов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481" marR="40481" marT="0" marB="0">
                    <a:solidFill>
                      <a:srgbClr val="99CCFF"/>
                    </a:solidFill>
                  </a:tcPr>
                </a:tc>
              </a:tr>
              <a:tr h="6589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Может использоваться при ношении контактных линз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481" marR="40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Можно закапывать при надетой линзе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481" marR="40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Препарат можно рекомендовать всем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481" marR="4048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Удобство использования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481" marR="40481" marT="0" marB="0"/>
                </a:tc>
              </a:tr>
              <a:tr h="807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Страна производства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481" marR="40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Немецкое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качество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Известное имя компании «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Bausсh+Lomb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481" marR="40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рекомендуете качественный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препарат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481" marR="4048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Уверенность в эффективности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481" marR="40481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flipH="1">
            <a:off x="274319" y="6553200"/>
            <a:ext cx="7574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*</a:t>
            </a:r>
            <a:r>
              <a:rPr lang="en-US" sz="1000" b="1" dirty="0"/>
              <a:t>Features Advantages Benefits</a:t>
            </a:r>
            <a:endParaRPr lang="en-US" sz="1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2743200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0,24%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4155" y="5791200"/>
            <a:ext cx="1219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/>
              <a:t>Германия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143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/>
          <a:lstStyle/>
          <a:p>
            <a:r>
              <a:rPr lang="ru-RU" dirty="0" smtClean="0"/>
              <a:t>Какие препараты продаются в оптике?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Систейн</a:t>
            </a:r>
            <a:r>
              <a:rPr lang="ru-RU" dirty="0" smtClean="0"/>
              <a:t> Ультра</a:t>
            </a:r>
          </a:p>
          <a:p>
            <a:r>
              <a:rPr lang="ru-RU" dirty="0" err="1" smtClean="0"/>
              <a:t>Оксиал</a:t>
            </a:r>
            <a:endParaRPr lang="ru-RU" dirty="0" smtClean="0"/>
          </a:p>
          <a:p>
            <a:r>
              <a:rPr lang="ru-RU" dirty="0" err="1" smtClean="0"/>
              <a:t>Ренью</a:t>
            </a:r>
            <a:endParaRPr lang="ru-RU" dirty="0" smtClean="0"/>
          </a:p>
          <a:p>
            <a:r>
              <a:rPr lang="ru-RU" dirty="0" err="1" smtClean="0"/>
              <a:t>Проактив</a:t>
            </a:r>
            <a:r>
              <a:rPr lang="ru-RU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106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609600"/>
          </a:xfrm>
        </p:spPr>
        <p:txBody>
          <a:bodyPr/>
          <a:lstStyle/>
          <a:p>
            <a:r>
              <a:rPr lang="ru-RU" sz="2000" dirty="0" smtClean="0"/>
              <a:t>Конкурентное окружение </a:t>
            </a:r>
            <a:r>
              <a:rPr lang="ru-RU" sz="2000" dirty="0" err="1" smtClean="0"/>
              <a:t>Артелак</a:t>
            </a:r>
            <a:r>
              <a:rPr lang="ru-RU" sz="2000" dirty="0" smtClean="0"/>
              <a:t> Всплеск и наши преимущества </a:t>
            </a:r>
            <a:endParaRPr lang="en-US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87362996"/>
              </p:ext>
            </p:extLst>
          </p:nvPr>
        </p:nvGraphicFramePr>
        <p:xfrm>
          <a:off x="117143" y="1143000"/>
          <a:ext cx="8839199" cy="35333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4457"/>
                <a:gridCol w="3962400"/>
                <a:gridCol w="3622342"/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Конкурент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3" marR="6443" marT="6443" marB="0" anchor="ctr">
                    <a:solidFill>
                      <a:schemeClr val="accent5">
                        <a:lumMod val="5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Слабые стороны конкурента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3" marR="6443" marT="6443" marB="0" anchor="ctr">
                    <a:solidFill>
                      <a:schemeClr val="accent5">
                        <a:lumMod val="5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Преимущества </a:t>
                      </a:r>
                      <a:r>
                        <a:rPr lang="ru-RU" sz="1400" b="1" u="none" strike="noStrike" dirty="0" err="1" smtClean="0">
                          <a:effectLst/>
                        </a:rPr>
                        <a:t>Артелак</a:t>
                      </a:r>
                      <a:endParaRPr lang="ru-RU" sz="1400" b="1" u="none" strike="noStrike" dirty="0" smtClean="0">
                        <a:effectLst/>
                      </a:endParaRPr>
                    </a:p>
                  </a:txBody>
                  <a:tcPr marL="6443" marR="6443" marT="6443" marB="0" anchor="ctr">
                    <a:solidFill>
                      <a:schemeClr val="accent5">
                        <a:lumMod val="50000"/>
                        <a:alpha val="56000"/>
                      </a:schemeClr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Визин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Чистая Слеза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Johnson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Johnson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3" marR="6443" marT="6443" marB="0" anchor="ctr">
                    <a:solidFill>
                      <a:srgbClr val="99CCFF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TS-полисахарид;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Содержит консервант*;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Контактные линзы следует снять перед применением препарата и установить их после закапывания.</a:t>
                      </a:r>
                    </a:p>
                  </a:txBody>
                  <a:tcPr marL="6443" marR="6443" marT="6443" marB="0" anchor="ctr">
                    <a:solidFill>
                      <a:srgbClr val="99CCFF">
                        <a:alpha val="56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Гиалуроновая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Кислота (ГК) ;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содержит консервантов, благодаря инновационной упаковке;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Может использоваться при ношении контактных линз (в 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можно закапывать при надетой линзе).</a:t>
                      </a:r>
                    </a:p>
                  </a:txBody>
                  <a:tcPr marL="6443" marR="6443" marT="6443" marB="0" anchor="ctr">
                    <a:solidFill>
                      <a:srgbClr val="99CCFF">
                        <a:alpha val="56000"/>
                      </a:srgbClr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Систейн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Ультра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Алкон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Фармацевтика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3" marR="6443" marT="6443" marB="0" anchor="ctr">
                    <a:solidFill>
                      <a:srgbClr val="99CCFF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Синтетический препарат;</a:t>
                      </a:r>
                    </a:p>
                    <a:p>
                      <a:pPr marL="171450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Содержит консервант*;</a:t>
                      </a:r>
                    </a:p>
                    <a:p>
                      <a:pPr marL="171450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Может быть использовано до и после ношения контактных линз.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3" marR="6443" marT="6443" marB="0" anchor="ctr">
                    <a:solidFill>
                      <a:srgbClr val="99CCFF">
                        <a:alpha val="5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endParaRPr lang="ru-RU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3" marR="6443" marT="6443" marB="0" anchor="ctr">
                    <a:solidFill>
                      <a:srgbClr val="99CCFF">
                        <a:alpha val="56000"/>
                      </a:srgbClr>
                    </a:solidFill>
                  </a:tcPr>
                </a:tc>
              </a:tr>
              <a:tr h="38656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Хило-комод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УРСАФАРМ</a:t>
                      </a:r>
                    </a:p>
                  </a:txBody>
                  <a:tcPr marL="6443" marR="6443" marT="6443" marB="0" anchor="ctr">
                    <a:solidFill>
                      <a:srgbClr val="99CCFF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Концентрация ГК 0,1%;</a:t>
                      </a:r>
                    </a:p>
                    <a:p>
                      <a:pPr marL="171450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 формы для одноразового использования.</a:t>
                      </a:r>
                    </a:p>
                  </a:txBody>
                  <a:tcPr marL="6443" marR="6443" marT="6443" marB="0" anchor="ctr">
                    <a:solidFill>
                      <a:srgbClr val="99CCFF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Концентрация ГК 0,24%;</a:t>
                      </a:r>
                    </a:p>
                    <a:p>
                      <a:pPr marL="171450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Есть форма для одноразового использования – упаковка 30 тюбик-капельниц по 0,5мл.</a:t>
                      </a:r>
                    </a:p>
                  </a:txBody>
                  <a:tcPr marL="6443" marR="6443" marT="6443" marB="0" anchor="ctr">
                    <a:solidFill>
                      <a:srgbClr val="99CCFF">
                        <a:alpha val="56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6200" y="48006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*По </a:t>
            </a:r>
            <a:r>
              <a:rPr lang="ru-RU" sz="1000" dirty="0">
                <a:solidFill>
                  <a:schemeClr val="dk1"/>
                </a:solidFill>
                <a:latin typeface="+mn-lt"/>
                <a:cs typeface="+mn-cs"/>
              </a:rPr>
              <a:t>данным инструкции по применению</a:t>
            </a:r>
            <a:r>
              <a:rPr lang="ru-RU" sz="1000" dirty="0"/>
              <a:t>, данный консервант не содержится в одноразовых тюбик-капельницах / ампулах.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2680534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3"/>
          <p:cNvSpPr>
            <a:spLocks noGrp="1"/>
          </p:cNvSpPr>
          <p:nvPr>
            <p:ph type="title"/>
          </p:nvPr>
        </p:nvSpPr>
        <p:spPr>
          <a:xfrm>
            <a:off x="354013" y="452438"/>
            <a:ext cx="7570787" cy="414337"/>
          </a:xfrm>
        </p:spPr>
        <p:txBody>
          <a:bodyPr/>
          <a:lstStyle/>
          <a:p>
            <a:pPr algn="l"/>
            <a:r>
              <a:rPr lang="ru-RU" altLang="ru-RU" dirty="0" err="1" smtClean="0"/>
              <a:t>Артелак</a:t>
            </a:r>
            <a:r>
              <a:rPr lang="en-US" altLang="ru-RU" dirty="0" smtClean="0"/>
              <a:t> </a:t>
            </a:r>
            <a:r>
              <a:rPr lang="ru-RU" altLang="ru-RU" dirty="0" smtClean="0"/>
              <a:t>Всплеск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1000" y="1338263"/>
            <a:ext cx="8382000" cy="4095750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Комфорт и </a:t>
            </a:r>
            <a:r>
              <a:rPr lang="ru-RU" sz="2400" dirty="0" err="1" smtClean="0"/>
              <a:t>физиологичность</a:t>
            </a:r>
            <a:r>
              <a:rPr lang="ru-RU" sz="2400" dirty="0" smtClean="0"/>
              <a:t> (</a:t>
            </a:r>
            <a:r>
              <a:rPr lang="ru-RU" sz="2400" dirty="0" err="1" smtClean="0"/>
              <a:t>гиалуроновая</a:t>
            </a:r>
            <a:r>
              <a:rPr lang="ru-RU" sz="2400" dirty="0" smtClean="0"/>
              <a:t> кислота)</a:t>
            </a:r>
          </a:p>
          <a:p>
            <a:pPr lvl="1">
              <a:defRPr/>
            </a:pPr>
            <a:r>
              <a:rPr lang="ru-RU" sz="2000" dirty="0" smtClean="0"/>
              <a:t>ГК входит в состав слезной пленки, стекловидного тела, суставной жидкости</a:t>
            </a:r>
          </a:p>
          <a:p>
            <a:pPr>
              <a:defRPr/>
            </a:pPr>
            <a:r>
              <a:rPr lang="ru-RU" sz="2400" dirty="0" smtClean="0"/>
              <a:t>Безопасность</a:t>
            </a:r>
            <a:r>
              <a:rPr lang="en-US" sz="2400" dirty="0" smtClean="0"/>
              <a:t> </a:t>
            </a:r>
            <a:r>
              <a:rPr lang="ru-RU" sz="2400" dirty="0" smtClean="0"/>
              <a:t>и широкая аудитория пациентов (без консерванта)</a:t>
            </a:r>
          </a:p>
          <a:p>
            <a:pPr lvl="1">
              <a:defRPr/>
            </a:pPr>
            <a:r>
              <a:rPr lang="ru-RU" sz="2000" dirty="0" smtClean="0"/>
              <a:t>Возможно использовать с любыми типами линз</a:t>
            </a:r>
          </a:p>
          <a:p>
            <a:pPr lvl="1">
              <a:defRPr/>
            </a:pPr>
            <a:r>
              <a:rPr lang="ru-RU" sz="2000" dirty="0" err="1" smtClean="0"/>
              <a:t>Гипоаллергенный</a:t>
            </a:r>
            <a:endParaRPr lang="ru-RU" sz="2000" dirty="0"/>
          </a:p>
          <a:p>
            <a:pPr lvl="1">
              <a:defRPr/>
            </a:pPr>
            <a:endParaRPr lang="ru-RU" sz="2000" dirty="0" smtClean="0"/>
          </a:p>
          <a:p>
            <a:pPr>
              <a:defRPr/>
            </a:pPr>
            <a:r>
              <a:rPr lang="ru-RU" sz="2400" dirty="0" smtClean="0"/>
              <a:t>Оптимальная дозировка ГК</a:t>
            </a:r>
          </a:p>
          <a:p>
            <a:pPr lvl="1">
              <a:defRPr/>
            </a:pPr>
            <a:r>
              <a:rPr lang="ru-RU" sz="2000" dirty="0" smtClean="0"/>
              <a:t>эффективно как гель, удобно и комфортно как капли.</a:t>
            </a:r>
          </a:p>
          <a:p>
            <a:pPr>
              <a:defRPr/>
            </a:pPr>
            <a:endParaRPr lang="ru-RU" sz="2400" dirty="0" smtClean="0"/>
          </a:p>
          <a:p>
            <a:pPr marL="0" indent="0">
              <a:buFontTx/>
              <a:buNone/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41408663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413" cy="777875"/>
          </a:xfrm>
        </p:spPr>
        <p:txBody>
          <a:bodyPr/>
          <a:lstStyle/>
          <a:p>
            <a:r>
              <a:rPr lang="ru-RU" altLang="en-US" dirty="0" smtClean="0"/>
              <a:t>3 слоя слезной жидкости</a:t>
            </a:r>
            <a:endParaRPr lang="en-US" altLang="en-US" dirty="0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004888"/>
            <a:ext cx="90487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013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 bwMode="auto">
          <a:xfrm>
            <a:off x="330994" y="1216435"/>
            <a:ext cx="2800846" cy="531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Char char="Ø"/>
              <a:defRPr/>
            </a:pPr>
            <a:r>
              <a:rPr lang="ru-RU" altLang="ru-RU" sz="1800" kern="0" dirty="0" smtClean="0">
                <a:solidFill>
                  <a:srgbClr val="292929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Работа за компьютером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altLang="ru-RU" sz="1800" kern="0" dirty="0" smtClean="0">
                <a:solidFill>
                  <a:srgbClr val="292929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Ношение контактных линз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altLang="ru-RU" sz="1800" kern="0" dirty="0" smtClean="0">
                <a:solidFill>
                  <a:srgbClr val="292929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Кондиционирован-</a:t>
            </a:r>
            <a:r>
              <a:rPr lang="ru-RU" altLang="ru-RU" sz="1800" kern="0" dirty="0" err="1" smtClean="0">
                <a:solidFill>
                  <a:srgbClr val="292929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ный</a:t>
            </a:r>
            <a:r>
              <a:rPr lang="ru-RU" altLang="ru-RU" sz="1800" kern="0" dirty="0" smtClean="0">
                <a:solidFill>
                  <a:srgbClr val="292929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воздух, курение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altLang="ru-RU" sz="1800" kern="0" dirty="0" smtClean="0">
                <a:solidFill>
                  <a:srgbClr val="292929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Применение гормональных препаратов, оральных контрацептивов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altLang="ru-RU" sz="1800" kern="0" dirty="0" smtClean="0">
                <a:solidFill>
                  <a:srgbClr val="292929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Старение, менопауза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altLang="ru-RU" sz="1800" kern="0" dirty="0" smtClean="0">
                <a:solidFill>
                  <a:srgbClr val="292929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Дисфункция слезных желез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altLang="ru-RU" sz="1800" kern="0" dirty="0" smtClean="0">
                <a:solidFill>
                  <a:srgbClr val="292929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Хронические заболевания </a:t>
            </a:r>
            <a:r>
              <a:rPr lang="ru-RU" altLang="ru-RU" sz="1800" kern="0" dirty="0" smtClean="0">
                <a:solidFill>
                  <a:srgbClr val="292929"/>
                </a:solidFill>
              </a:rPr>
              <a:t/>
            </a:r>
            <a:br>
              <a:rPr lang="ru-RU" altLang="ru-RU" sz="1800" kern="0" dirty="0" smtClean="0">
                <a:solidFill>
                  <a:srgbClr val="292929"/>
                </a:solidFill>
              </a:rPr>
            </a:br>
            <a:endParaRPr lang="ru-RU" altLang="ru-RU" sz="1800" kern="0" dirty="0" smtClean="0">
              <a:solidFill>
                <a:srgbClr val="292929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3131790" y="2128500"/>
            <a:ext cx="3024386" cy="3144421"/>
            <a:chOff x="3243" y="1207"/>
            <a:chExt cx="2268" cy="23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5" descr="s1_64541_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1207"/>
              <a:ext cx="2268" cy="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 descr="s1_316_3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2659"/>
              <a:ext cx="1360" cy="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contact-lens-shinagaw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2659"/>
              <a:ext cx="1089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451478" y="1889374"/>
            <a:ext cx="2692522" cy="341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800" dirty="0" smtClean="0">
                <a:solidFill>
                  <a:srgbClr val="333333"/>
                </a:solidFill>
                <a:latin typeface="Meiryo" pitchFamily="34" charset="-128"/>
                <a:ea typeface="Meiryo" pitchFamily="34" charset="-128"/>
                <a:cs typeface="Meiryo" pitchFamily="34" charset="-128"/>
                <a:sym typeface="Lucida Grande" charset="0"/>
              </a:rPr>
              <a:t>«Песок» </a:t>
            </a:r>
            <a:r>
              <a:rPr lang="ru-RU" altLang="ru-RU" sz="1800" dirty="0">
                <a:solidFill>
                  <a:srgbClr val="333333"/>
                </a:solidFill>
                <a:latin typeface="Meiryo" pitchFamily="34" charset="-128"/>
                <a:ea typeface="Meiryo" pitchFamily="34" charset="-128"/>
                <a:cs typeface="Meiryo" pitchFamily="34" charset="-128"/>
                <a:sym typeface="Lucida Grande" charset="0"/>
              </a:rPr>
              <a:t>в </a:t>
            </a:r>
            <a:r>
              <a:rPr lang="ru-RU" altLang="ru-RU" sz="1800" dirty="0" smtClean="0">
                <a:solidFill>
                  <a:srgbClr val="333333"/>
                </a:solidFill>
                <a:latin typeface="Meiryo" pitchFamily="34" charset="-128"/>
                <a:ea typeface="Meiryo" pitchFamily="34" charset="-128"/>
                <a:cs typeface="Meiryo" pitchFamily="34" charset="-128"/>
                <a:sym typeface="Lucida Grande" charset="0"/>
              </a:rPr>
              <a:t>глазах</a:t>
            </a:r>
          </a:p>
          <a:p>
            <a:pPr eaLnBrk="1" hangingPunct="1">
              <a:spcBef>
                <a:spcPct val="0"/>
              </a:spcBef>
              <a:buNone/>
            </a:pPr>
            <a:endParaRPr lang="ru-RU" altLang="ru-RU" sz="1800" dirty="0" smtClean="0">
              <a:solidFill>
                <a:srgbClr val="333333"/>
              </a:solidFill>
              <a:latin typeface="Meiryo" pitchFamily="34" charset="-128"/>
              <a:ea typeface="Meiryo" pitchFamily="34" charset="-128"/>
              <a:cs typeface="Meiryo" pitchFamily="34" charset="-128"/>
              <a:sym typeface="Lucida Grande" charset="0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800" dirty="0" smtClean="0">
                <a:solidFill>
                  <a:srgbClr val="333333"/>
                </a:solidFill>
                <a:latin typeface="Meiryo" pitchFamily="34" charset="-128"/>
                <a:ea typeface="Meiryo" pitchFamily="34" charset="-128"/>
                <a:cs typeface="Meiryo" pitchFamily="34" charset="-128"/>
                <a:sym typeface="Lucida Grande" charset="0"/>
              </a:rPr>
              <a:t>Светобоязнь </a:t>
            </a:r>
          </a:p>
          <a:p>
            <a:pPr eaLnBrk="1" hangingPunct="1">
              <a:spcBef>
                <a:spcPct val="0"/>
              </a:spcBef>
              <a:buNone/>
            </a:pPr>
            <a:endParaRPr lang="ru-RU" altLang="ru-RU" sz="1800" dirty="0" smtClean="0">
              <a:solidFill>
                <a:srgbClr val="333333"/>
              </a:solidFill>
              <a:latin typeface="Meiryo" pitchFamily="34" charset="-128"/>
              <a:ea typeface="Meiryo" pitchFamily="34" charset="-128"/>
              <a:cs typeface="Meiryo" pitchFamily="34" charset="-128"/>
              <a:sym typeface="Lucida Grande" charset="0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800" dirty="0" smtClean="0">
                <a:solidFill>
                  <a:srgbClr val="333333"/>
                </a:solidFill>
                <a:latin typeface="Meiryo" pitchFamily="34" charset="-128"/>
                <a:ea typeface="Meiryo" pitchFamily="34" charset="-128"/>
                <a:cs typeface="Meiryo" pitchFamily="34" charset="-128"/>
                <a:sym typeface="Lucida Grande" charset="0"/>
              </a:rPr>
              <a:t>Низкая </a:t>
            </a:r>
            <a:r>
              <a:rPr lang="ru-RU" altLang="ru-RU" sz="1800" dirty="0">
                <a:solidFill>
                  <a:srgbClr val="333333"/>
                </a:solidFill>
                <a:latin typeface="Meiryo" pitchFamily="34" charset="-128"/>
                <a:ea typeface="Meiryo" pitchFamily="34" charset="-128"/>
                <a:cs typeface="Meiryo" pitchFamily="34" charset="-128"/>
                <a:sym typeface="Lucida Grande" charset="0"/>
              </a:rPr>
              <a:t>переносимость  </a:t>
            </a:r>
            <a:r>
              <a:rPr lang="ru-RU" altLang="ru-RU" sz="1800" dirty="0" smtClean="0">
                <a:solidFill>
                  <a:srgbClr val="333333"/>
                </a:solidFill>
                <a:latin typeface="Meiryo" pitchFamily="34" charset="-128"/>
                <a:ea typeface="Meiryo" pitchFamily="34" charset="-128"/>
                <a:cs typeface="Meiryo" pitchFamily="34" charset="-128"/>
                <a:sym typeface="Lucida Grande" charset="0"/>
              </a:rPr>
              <a:t>   	ветра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333333"/>
                </a:solidFill>
                <a:latin typeface="Meiryo" pitchFamily="34" charset="-128"/>
                <a:ea typeface="Meiryo" pitchFamily="34" charset="-128"/>
                <a:cs typeface="Meiryo" pitchFamily="34" charset="-128"/>
                <a:sym typeface="Lucida Grande" charset="0"/>
              </a:rPr>
              <a:t>	дыма 	</a:t>
            </a:r>
            <a:r>
              <a:rPr lang="ru-RU" altLang="ru-RU" sz="1800" dirty="0" err="1" smtClean="0">
                <a:solidFill>
                  <a:srgbClr val="333333"/>
                </a:solidFill>
                <a:latin typeface="Meiryo" pitchFamily="34" charset="-128"/>
                <a:ea typeface="Meiryo" pitchFamily="34" charset="-128"/>
                <a:cs typeface="Meiryo" pitchFamily="34" charset="-128"/>
                <a:sym typeface="Lucida Grande" charset="0"/>
              </a:rPr>
              <a:t>кондициони</a:t>
            </a:r>
            <a:r>
              <a:rPr lang="ru-RU" altLang="ru-RU" sz="1800" dirty="0" smtClean="0">
                <a:solidFill>
                  <a:srgbClr val="333333"/>
                </a:solidFill>
                <a:latin typeface="Meiryo" pitchFamily="34" charset="-128"/>
                <a:ea typeface="Meiryo" pitchFamily="34" charset="-128"/>
                <a:cs typeface="Meiryo" pitchFamily="34" charset="-128"/>
                <a:sym typeface="Lucida Grande" charset="0"/>
              </a:rPr>
              <a:t>-	</a:t>
            </a:r>
            <a:r>
              <a:rPr lang="ru-RU" altLang="ru-RU" sz="1800" dirty="0" err="1" smtClean="0">
                <a:solidFill>
                  <a:srgbClr val="333333"/>
                </a:solidFill>
                <a:latin typeface="Meiryo" pitchFamily="34" charset="-128"/>
                <a:ea typeface="Meiryo" pitchFamily="34" charset="-128"/>
                <a:cs typeface="Meiryo" pitchFamily="34" charset="-128"/>
                <a:sym typeface="Lucida Grande" charset="0"/>
              </a:rPr>
              <a:t>рованного</a:t>
            </a:r>
            <a:r>
              <a:rPr lang="ru-RU" altLang="ru-RU" sz="1800" dirty="0" smtClean="0">
                <a:solidFill>
                  <a:srgbClr val="333333"/>
                </a:solidFill>
                <a:latin typeface="Meiryo" pitchFamily="34" charset="-128"/>
                <a:ea typeface="Meiryo" pitchFamily="34" charset="-128"/>
                <a:cs typeface="Meiryo" pitchFamily="34" charset="-128"/>
                <a:sym typeface="Lucida Grande" charset="0"/>
              </a:rPr>
              <a:t> 	воздуха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800" dirty="0" smtClean="0">
                <a:solidFill>
                  <a:srgbClr val="333333"/>
                </a:solidFill>
                <a:latin typeface="Meiryo" pitchFamily="34" charset="-128"/>
                <a:ea typeface="Meiryo" pitchFamily="34" charset="-128"/>
                <a:cs typeface="Meiryo" pitchFamily="34" charset="-128"/>
                <a:sym typeface="Lucida Grande" charset="0"/>
              </a:rPr>
              <a:t> </a:t>
            </a:r>
            <a:r>
              <a:rPr lang="ru-RU" altLang="ru-RU" sz="1800" dirty="0">
                <a:solidFill>
                  <a:srgbClr val="333333"/>
                </a:solidFill>
                <a:latin typeface="Meiryo" pitchFamily="34" charset="-128"/>
                <a:ea typeface="Meiryo" pitchFamily="34" charset="-128"/>
                <a:cs typeface="Meiryo" pitchFamily="34" charset="-128"/>
                <a:sym typeface="Lucida Grande" charset="0"/>
              </a:rPr>
              <a:t>и </a:t>
            </a:r>
            <a:r>
              <a:rPr lang="ru-RU" altLang="ru-RU" sz="1800" dirty="0" smtClean="0">
                <a:solidFill>
                  <a:srgbClr val="333333"/>
                </a:solidFill>
                <a:latin typeface="Meiryo" pitchFamily="34" charset="-128"/>
                <a:ea typeface="Meiryo" pitchFamily="34" charset="-128"/>
                <a:cs typeface="Meiryo" pitchFamily="34" charset="-128"/>
                <a:sym typeface="Lucida Grande" charset="0"/>
              </a:rPr>
              <a:t>другие</a:t>
            </a:r>
            <a:endParaRPr lang="ru-RU" altLang="ru-RU" sz="1800" dirty="0">
              <a:solidFill>
                <a:srgbClr val="333333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 bwMode="auto">
          <a:xfrm>
            <a:off x="330994" y="234593"/>
            <a:ext cx="86995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  <a:sym typeface="Lucida Grande" charset="0"/>
              </a:rPr>
              <a:t>Синдром </a:t>
            </a:r>
            <a:r>
              <a:rPr lang="ru-RU" altLang="ru-RU" sz="32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  <a:sym typeface="Lucida Grande" charset="0"/>
              </a:rPr>
              <a:t>сухого </a:t>
            </a:r>
            <a:r>
              <a:rPr lang="ru-RU" altLang="ru-RU" sz="3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  <a:sym typeface="Lucida Grande" charset="0"/>
              </a:rPr>
              <a:t>г</a:t>
            </a:r>
            <a:r>
              <a:rPr lang="ru-RU" altLang="ru-RU" sz="32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  <a:sym typeface="Lucida Grande" charset="0"/>
              </a:rPr>
              <a:t>лаза</a:t>
            </a:r>
            <a:endParaRPr lang="en-US" altLang="ru-RU" sz="32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  <a:sym typeface="Lucida Grande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7040786" y="1197397"/>
            <a:ext cx="1989708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800" dirty="0" smtClean="0">
                <a:solidFill>
                  <a:srgbClr val="333333"/>
                </a:solidFill>
                <a:latin typeface="Meiryo" pitchFamily="34" charset="-128"/>
                <a:ea typeface="Meiryo" pitchFamily="34" charset="-128"/>
                <a:cs typeface="Meiryo" pitchFamily="34" charset="-128"/>
                <a:sym typeface="Lucida Grande" charset="0"/>
              </a:rPr>
              <a:t>Ощущение сухости</a:t>
            </a:r>
            <a:endParaRPr lang="ru-RU" altLang="ru-RU" sz="1800" dirty="0">
              <a:solidFill>
                <a:srgbClr val="333333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40786" y="5404574"/>
            <a:ext cx="1858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rgbClr val="FF0000"/>
                </a:solidFill>
                <a:latin typeface="Meiryo" pitchFamily="34" charset="-128"/>
                <a:ea typeface="Meiryo" pitchFamily="34" charset="-128"/>
                <a:cs typeface="Meiryo" pitchFamily="34" charset="-128"/>
                <a:sym typeface="Lucida Grande" charset="0"/>
              </a:rPr>
              <a:t>бывают у ВСЕХ!!!!!!</a:t>
            </a:r>
            <a:endParaRPr lang="en-US" altLang="ru-RU" dirty="0">
              <a:solidFill>
                <a:srgbClr val="FF0000"/>
              </a:solidFill>
              <a:latin typeface="Meiryo" pitchFamily="34" charset="-128"/>
              <a:ea typeface="Meiryo" pitchFamily="34" charset="-128"/>
              <a:cs typeface="Meiryo" pitchFamily="34" charset="-128"/>
              <a:sym typeface="Lucida Grande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1948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147" y="260648"/>
            <a:ext cx="8229600" cy="948323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defTabSz="957263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Распространенность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016" y="1268760"/>
            <a:ext cx="5365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33</a:t>
            </a:r>
            <a:r>
              <a:rPr lang="ru-RU" sz="2400" dirty="0"/>
              <a:t>% </a:t>
            </a:r>
            <a:r>
              <a:rPr lang="ru-RU" sz="2400" dirty="0" smtClean="0"/>
              <a:t>населения страдают Синдромом Сухого Глаза</a:t>
            </a:r>
            <a:endParaRPr lang="en-US" sz="24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54016" y="6554574"/>
            <a:ext cx="80438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marL="568325" indent="-568325" eaLnBrk="0" hangingPunct="0">
              <a:defRPr sz="24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ru-RU" sz="1200" i="1" dirty="0" smtClean="0">
                <a:solidFill>
                  <a:srgbClr val="004E69"/>
                </a:solidFill>
              </a:rPr>
              <a:t>Источник</a:t>
            </a:r>
            <a:r>
              <a:rPr lang="en-AU" sz="1200" i="1" dirty="0" smtClean="0">
                <a:solidFill>
                  <a:srgbClr val="004E69"/>
                </a:solidFill>
              </a:rPr>
              <a:t>:</a:t>
            </a:r>
            <a:r>
              <a:rPr lang="en-AU" sz="1200" i="1" dirty="0">
                <a:solidFill>
                  <a:srgbClr val="004E69"/>
                </a:solidFill>
              </a:rPr>
              <a:t>	</a:t>
            </a:r>
            <a:r>
              <a:rPr lang="ru-RU" sz="1200" i="1" dirty="0" smtClean="0">
                <a:solidFill>
                  <a:srgbClr val="004E69"/>
                </a:solidFill>
              </a:rPr>
              <a:t>отчет </a:t>
            </a:r>
            <a:r>
              <a:rPr lang="en-US" sz="1200" i="1" dirty="0" err="1" smtClean="0">
                <a:solidFill>
                  <a:srgbClr val="004E69"/>
                </a:solidFill>
              </a:rPr>
              <a:t>Comcon</a:t>
            </a:r>
            <a:r>
              <a:rPr lang="en-US" sz="1200" i="1" dirty="0" smtClean="0">
                <a:solidFill>
                  <a:srgbClr val="004E69"/>
                </a:solidFill>
              </a:rPr>
              <a:t> </a:t>
            </a:r>
            <a:r>
              <a:rPr lang="ru-RU" sz="1200" i="1" dirty="0" smtClean="0">
                <a:solidFill>
                  <a:srgbClr val="004E69"/>
                </a:solidFill>
              </a:rPr>
              <a:t>Апрель 201</a:t>
            </a:r>
            <a:r>
              <a:rPr lang="en-US" sz="1200" i="1" dirty="0" smtClean="0">
                <a:solidFill>
                  <a:srgbClr val="004E69"/>
                </a:solidFill>
              </a:rPr>
              <a:t>4</a:t>
            </a:r>
            <a:endParaRPr lang="ru-RU" sz="1200" i="1" dirty="0">
              <a:solidFill>
                <a:srgbClr val="004E69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741985485"/>
              </p:ext>
            </p:extLst>
          </p:nvPr>
        </p:nvGraphicFramePr>
        <p:xfrm>
          <a:off x="1700560" y="180734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4016" y="5589240"/>
            <a:ext cx="8970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0000"/>
                </a:solidFill>
              </a:rPr>
              <a:t>19% городского </a:t>
            </a:r>
            <a:r>
              <a:rPr lang="ru-RU" sz="2400" dirty="0" smtClean="0"/>
              <a:t>населения </a:t>
            </a:r>
            <a:r>
              <a:rPr lang="ru-RU" sz="2400" dirty="0">
                <a:solidFill>
                  <a:srgbClr val="000000"/>
                </a:solidFill>
              </a:rPr>
              <a:t>используют </a:t>
            </a:r>
            <a:r>
              <a:rPr lang="ru-RU" sz="2400" dirty="0" smtClean="0">
                <a:solidFill>
                  <a:srgbClr val="000000"/>
                </a:solidFill>
              </a:rPr>
              <a:t>препараты</a:t>
            </a:r>
            <a:br>
              <a:rPr lang="ru-RU" sz="2400" dirty="0" smtClean="0">
                <a:solidFill>
                  <a:srgbClr val="000000"/>
                </a:solidFill>
              </a:rPr>
            </a:br>
            <a:r>
              <a:rPr lang="ru-RU" sz="2400" dirty="0" smtClean="0">
                <a:solidFill>
                  <a:srgbClr val="000000"/>
                </a:solidFill>
              </a:rPr>
              <a:t>для увлажнения глаз. </a:t>
            </a:r>
            <a:endParaRPr lang="ru-RU" sz="2400" dirty="0">
              <a:solidFill>
                <a:srgbClr val="00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0764688" y="292494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31365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755650" y="1641475"/>
            <a:ext cx="4392613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/>
              <a:t>Артелак </a:t>
            </a:r>
            <a:r>
              <a:rPr lang="ru-RU" altLang="ru-RU" sz="1800" b="1"/>
              <a:t>Всплеск</a:t>
            </a:r>
            <a:endParaRPr lang="ru-RU" altLang="ru-RU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Быстрое </a:t>
            </a:r>
            <a:r>
              <a:rPr lang="en-US" altLang="ru-RU" sz="1800"/>
              <a:t>увлажнение </a:t>
            </a:r>
            <a:r>
              <a:rPr lang="ru-RU" altLang="ru-RU" sz="1800"/>
              <a:t>при сухости и усталости глаз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2286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dirty="0" err="1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Артелак</a:t>
            </a:r>
            <a:r>
              <a:rPr lang="ru-RU" dirty="0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Всплеск</a:t>
            </a:r>
          </a:p>
        </p:txBody>
      </p:sp>
      <p:grpSp>
        <p:nvGrpSpPr>
          <p:cNvPr id="22532" name="Group 11"/>
          <p:cNvGrpSpPr>
            <a:grpSpLocks/>
          </p:cNvGrpSpPr>
          <p:nvPr/>
        </p:nvGrpSpPr>
        <p:grpSpPr bwMode="auto">
          <a:xfrm>
            <a:off x="1109663" y="3273425"/>
            <a:ext cx="3527425" cy="2108200"/>
            <a:chOff x="431" y="2795"/>
            <a:chExt cx="2222" cy="1328"/>
          </a:xfrm>
        </p:grpSpPr>
        <p:sp>
          <p:nvSpPr>
            <p:cNvPr id="22536" name="AutoShape 9"/>
            <p:cNvSpPr>
              <a:spLocks noChangeArrowheads="1"/>
            </p:cNvSpPr>
            <p:nvPr/>
          </p:nvSpPr>
          <p:spPr bwMode="auto">
            <a:xfrm>
              <a:off x="431" y="2795"/>
              <a:ext cx="2222" cy="13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2537" name="Text Box 10"/>
            <p:cNvSpPr txBox="1">
              <a:spLocks noChangeArrowheads="1"/>
            </p:cNvSpPr>
            <p:nvPr/>
          </p:nvSpPr>
          <p:spPr bwMode="auto">
            <a:xfrm>
              <a:off x="521" y="2931"/>
              <a:ext cx="2041" cy="1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/>
                <a:t>Покупатели: 20-35+ лет </a:t>
              </a:r>
              <a:br>
                <a:rPr lang="ru-RU" altLang="ru-RU" sz="1800"/>
              </a:br>
              <a:r>
                <a:rPr lang="ru-RU" altLang="ru-RU" sz="1800"/>
                <a:t>с легкой и умеренной выраженностью симптомов синдрома сухого глаза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/>
                <a:t>Пользователи контактных линз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011863" y="5084763"/>
            <a:ext cx="2808287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534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1557338"/>
            <a:ext cx="1511300" cy="4108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014538"/>
            <a:ext cx="1439862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7124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3"/>
          <p:cNvSpPr>
            <a:spLocks noGrp="1"/>
          </p:cNvSpPr>
          <p:nvPr>
            <p:ph type="title"/>
          </p:nvPr>
        </p:nvSpPr>
        <p:spPr>
          <a:xfrm>
            <a:off x="354013" y="452438"/>
            <a:ext cx="7570787" cy="414337"/>
          </a:xfrm>
        </p:spPr>
        <p:txBody>
          <a:bodyPr/>
          <a:lstStyle/>
          <a:p>
            <a:pPr algn="l"/>
            <a:r>
              <a:rPr lang="ru-RU" altLang="ru-RU" dirty="0" err="1" smtClean="0"/>
              <a:t>Артелак</a:t>
            </a:r>
            <a:r>
              <a:rPr lang="en-US" altLang="ru-RU" dirty="0" smtClean="0"/>
              <a:t> </a:t>
            </a:r>
            <a:r>
              <a:rPr lang="ru-RU" altLang="ru-RU" dirty="0" smtClean="0"/>
              <a:t>Всплеск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1000" y="1338263"/>
            <a:ext cx="8382000" cy="4095750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Комфорт и </a:t>
            </a:r>
            <a:r>
              <a:rPr lang="ru-RU" sz="2400" dirty="0" err="1" smtClean="0"/>
              <a:t>физиологичность</a:t>
            </a:r>
            <a:r>
              <a:rPr lang="ru-RU" sz="2400" dirty="0" smtClean="0"/>
              <a:t> (</a:t>
            </a:r>
            <a:r>
              <a:rPr lang="ru-RU" sz="2400" dirty="0" err="1" smtClean="0"/>
              <a:t>гиалуроновая</a:t>
            </a:r>
            <a:r>
              <a:rPr lang="ru-RU" sz="2400" dirty="0" smtClean="0"/>
              <a:t> кислота)</a:t>
            </a:r>
          </a:p>
          <a:p>
            <a:pPr lvl="1">
              <a:defRPr/>
            </a:pPr>
            <a:r>
              <a:rPr lang="ru-RU" sz="2000" dirty="0" smtClean="0"/>
              <a:t>ГК входит в состав слезной пленки, стекловидного тела, суставной жидкости</a:t>
            </a:r>
          </a:p>
          <a:p>
            <a:pPr>
              <a:defRPr/>
            </a:pPr>
            <a:r>
              <a:rPr lang="ru-RU" sz="2400" dirty="0" smtClean="0"/>
              <a:t>Безопасность</a:t>
            </a:r>
            <a:r>
              <a:rPr lang="en-US" sz="2400" dirty="0" smtClean="0"/>
              <a:t> </a:t>
            </a:r>
            <a:r>
              <a:rPr lang="ru-RU" sz="2400" dirty="0" smtClean="0"/>
              <a:t>и широкая аудитория пациентов (без консерванта)</a:t>
            </a:r>
          </a:p>
          <a:p>
            <a:pPr lvl="1">
              <a:defRPr/>
            </a:pPr>
            <a:r>
              <a:rPr lang="ru-RU" sz="2000" dirty="0" smtClean="0"/>
              <a:t>Возможно использовать с любыми типами линз</a:t>
            </a:r>
          </a:p>
          <a:p>
            <a:pPr lvl="1">
              <a:defRPr/>
            </a:pPr>
            <a:r>
              <a:rPr lang="ru-RU" sz="2000" dirty="0" err="1" smtClean="0"/>
              <a:t>Гипоаллергенный</a:t>
            </a:r>
            <a:endParaRPr lang="ru-RU" sz="2000" dirty="0"/>
          </a:p>
          <a:p>
            <a:pPr lvl="1">
              <a:defRPr/>
            </a:pPr>
            <a:endParaRPr lang="ru-RU" sz="2000" dirty="0" smtClean="0"/>
          </a:p>
          <a:p>
            <a:pPr>
              <a:defRPr/>
            </a:pPr>
            <a:r>
              <a:rPr lang="ru-RU" sz="2400" dirty="0" smtClean="0"/>
              <a:t>Оптимальная дозировка ГК</a:t>
            </a:r>
          </a:p>
          <a:p>
            <a:pPr lvl="1">
              <a:defRPr/>
            </a:pPr>
            <a:r>
              <a:rPr lang="ru-RU" sz="2000" dirty="0" smtClean="0"/>
              <a:t>эффективно как гель, удобно и комфортно как капли.</a:t>
            </a:r>
          </a:p>
          <a:p>
            <a:pPr>
              <a:defRPr/>
            </a:pPr>
            <a:endParaRPr lang="ru-RU" sz="2400" dirty="0" smtClean="0"/>
          </a:p>
          <a:p>
            <a:pPr marL="0" indent="0">
              <a:buFontTx/>
              <a:buNone/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6564047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539750" y="1341438"/>
            <a:ext cx="4968875" cy="486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10 мл.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000"/>
              <a:t>Удобно закапывать, благодаря эргономичному упору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000"/>
              <a:t>Долгое хранение без консервантов - система, препятствующая обратной контаминации</a:t>
            </a:r>
          </a:p>
          <a:p>
            <a:pPr eaLnBrk="1" hangingPunct="1">
              <a:spcBef>
                <a:spcPct val="0"/>
              </a:spcBef>
            </a:pPr>
            <a:endParaRPr lang="ru-RU" altLang="ru-RU" sz="20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30 одноразовых тюбик-капельниц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000"/>
              <a:t>Удобство применения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000"/>
              <a:t>На ходу, в любом месте, всегда с собой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  <a:p>
            <a:pPr eaLnBrk="1" hangingPunct="1">
              <a:spcBef>
                <a:spcPct val="0"/>
              </a:spcBef>
            </a:pPr>
            <a:endParaRPr lang="ru-RU" altLang="ru-RU" sz="1800" b="1"/>
          </a:p>
          <a:p>
            <a:pPr eaLnBrk="1" hangingPunct="1">
              <a:spcBef>
                <a:spcPct val="0"/>
              </a:spcBef>
            </a:pPr>
            <a:endParaRPr lang="ru-RU" altLang="ru-RU" sz="1800" b="1"/>
          </a:p>
          <a:p>
            <a:pPr eaLnBrk="1" hangingPunct="1">
              <a:spcBef>
                <a:spcPct val="0"/>
              </a:spcBef>
            </a:pPr>
            <a:endParaRPr lang="ru-RU" altLang="ru-RU" sz="1800"/>
          </a:p>
          <a:p>
            <a:pPr eaLnBrk="1" hangingPunct="1">
              <a:spcBef>
                <a:spcPct val="0"/>
              </a:spcBef>
            </a:pPr>
            <a:endParaRPr lang="ru-RU" altLang="ru-RU" sz="180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048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dirty="0" err="1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Артелак</a:t>
            </a:r>
            <a:r>
              <a:rPr lang="ru-RU" sz="3200" dirty="0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Всплеск: Уникальная упаковка</a:t>
            </a:r>
            <a:br>
              <a:rPr lang="ru-RU" sz="3200" dirty="0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</a:br>
            <a:r>
              <a:rPr lang="ru-RU" sz="2800" dirty="0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Без консервантов</a:t>
            </a:r>
            <a:endParaRPr lang="ru-RU" sz="3200" dirty="0" smtClean="0"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4508500"/>
            <a:ext cx="850900" cy="241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4811713"/>
            <a:ext cx="3767137" cy="203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68413"/>
            <a:ext cx="3116263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8308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ru-RU" dirty="0" smtClean="0"/>
              <a:t>Комплексная терапия ССГ</a:t>
            </a:r>
            <a:endParaRPr lang="en-US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435"/>
          <a:stretch/>
        </p:blipFill>
        <p:spPr bwMode="auto">
          <a:xfrm>
            <a:off x="1230086" y="1143000"/>
            <a:ext cx="6694714" cy="513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473315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CC"/>
        </a:solidFill>
        <a:ln w="12700">
          <a:solidFill>
            <a:srgbClr val="666699"/>
          </a:solidFill>
          <a:miter lim="800000"/>
          <a:headEnd/>
          <a:tailEnd/>
        </a:ln>
        <a:effectLst/>
      </a:spPr>
      <a:bodyPr wrap="none" anchor="ctr"/>
      <a:lstStyle>
        <a:defPPr>
          <a:buFont typeface="Arial" pitchFamily="34" charset="0"/>
          <a:buChar char="•"/>
          <a:defRPr sz="1200" dirty="0" smtClean="0"/>
        </a:defPPr>
      </a:lstStyle>
    </a:sp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PowerpointTemplate120610">
  <a:themeElements>
    <a:clrScheme name="">
      <a:dk1>
        <a:srgbClr val="000000"/>
      </a:dk1>
      <a:lt1>
        <a:srgbClr val="FFFFFF"/>
      </a:lt1>
      <a:dk2>
        <a:srgbClr val="009AA6"/>
      </a:dk2>
      <a:lt2>
        <a:srgbClr val="C8C8C8"/>
      </a:lt2>
      <a:accent1>
        <a:srgbClr val="72CE9B"/>
      </a:accent1>
      <a:accent2>
        <a:srgbClr val="5BC6E8"/>
      </a:accent2>
      <a:accent3>
        <a:srgbClr val="FFFFFF"/>
      </a:accent3>
      <a:accent4>
        <a:srgbClr val="000000"/>
      </a:accent4>
      <a:accent5>
        <a:srgbClr val="BCE3CB"/>
      </a:accent5>
      <a:accent6>
        <a:srgbClr val="52B3D2"/>
      </a:accent6>
      <a:hlink>
        <a:srgbClr val="BFB609"/>
      </a:hlink>
      <a:folHlink>
        <a:srgbClr val="2A4091"/>
      </a:folHlink>
    </a:clrScheme>
    <a:fontScheme name="BLPowerpointTemplate1206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D3D7D"/>
        </a:solidFill>
        <a:ln>
          <a:noFill/>
        </a:ln>
        <a:effectLst>
          <a:outerShdw blurRad="50800" dist="38100" dir="5400000" algn="t" rotWithShape="0">
            <a:schemeClr val="tx1">
              <a:lumMod val="65000"/>
              <a:lumOff val="35000"/>
              <a:alpha val="40000"/>
            </a:schemeClr>
          </a:outerShdw>
        </a:effectLst>
      </a:spPr>
      <a:bodyPr rtlCol="0" anchor="ctr"/>
      <a:lstStyle>
        <a:defPPr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BLPowerpointTemplate120610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PowerpointTemplate12061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PowerpointTemplate120610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PowerpointTemplate120610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PowerpointTemplate12061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PowerpointTemplate12061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PowerpointTemplate12061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PowerpointTemplate120610 8">
        <a:dk1>
          <a:srgbClr val="3F515C"/>
        </a:dk1>
        <a:lt1>
          <a:srgbClr val="FFFFFF"/>
        </a:lt1>
        <a:dk2>
          <a:srgbClr val="006FA7"/>
        </a:dk2>
        <a:lt2>
          <a:srgbClr val="C8C8C8"/>
        </a:lt2>
        <a:accent1>
          <a:srgbClr val="2295CC"/>
        </a:accent1>
        <a:accent2>
          <a:srgbClr val="9AD6F0"/>
        </a:accent2>
        <a:accent3>
          <a:srgbClr val="FFFFFF"/>
        </a:accent3>
        <a:accent4>
          <a:srgbClr val="34444D"/>
        </a:accent4>
        <a:accent5>
          <a:srgbClr val="ABC8E2"/>
        </a:accent5>
        <a:accent6>
          <a:srgbClr val="8BC2D9"/>
        </a:accent6>
        <a:hlink>
          <a:srgbClr val="FFE2A7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PowerpointTemplate120610 9">
        <a:dk1>
          <a:srgbClr val="3F515C"/>
        </a:dk1>
        <a:lt1>
          <a:srgbClr val="FFFFFF"/>
        </a:lt1>
        <a:dk2>
          <a:srgbClr val="005782"/>
        </a:dk2>
        <a:lt2>
          <a:srgbClr val="C8C8C8"/>
        </a:lt2>
        <a:accent1>
          <a:srgbClr val="2295CC"/>
        </a:accent1>
        <a:accent2>
          <a:srgbClr val="9AD6F0"/>
        </a:accent2>
        <a:accent3>
          <a:srgbClr val="FFFFFF"/>
        </a:accent3>
        <a:accent4>
          <a:srgbClr val="34444D"/>
        </a:accent4>
        <a:accent5>
          <a:srgbClr val="ABC8E2"/>
        </a:accent5>
        <a:accent6>
          <a:srgbClr val="8BC2D9"/>
        </a:accent6>
        <a:hlink>
          <a:srgbClr val="FFE2A7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PowerpointTemplate120610 10">
        <a:dk1>
          <a:srgbClr val="3F515C"/>
        </a:dk1>
        <a:lt1>
          <a:srgbClr val="FFFFFF"/>
        </a:lt1>
        <a:dk2>
          <a:srgbClr val="005782"/>
        </a:dk2>
        <a:lt2>
          <a:srgbClr val="C8C8C8"/>
        </a:lt2>
        <a:accent1>
          <a:srgbClr val="2295CC"/>
        </a:accent1>
        <a:accent2>
          <a:srgbClr val="9AD6F0"/>
        </a:accent2>
        <a:accent3>
          <a:srgbClr val="FFFFFF"/>
        </a:accent3>
        <a:accent4>
          <a:srgbClr val="34444D"/>
        </a:accent4>
        <a:accent5>
          <a:srgbClr val="ABC8E2"/>
        </a:accent5>
        <a:accent6>
          <a:srgbClr val="8BC2D9"/>
        </a:accent6>
        <a:hlink>
          <a:srgbClr val="99CC00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PowerpointTemplate120610 11">
        <a:dk1>
          <a:srgbClr val="000000"/>
        </a:dk1>
        <a:lt1>
          <a:srgbClr val="FFFFFF"/>
        </a:lt1>
        <a:dk2>
          <a:srgbClr val="005782"/>
        </a:dk2>
        <a:lt2>
          <a:srgbClr val="C8C8C8"/>
        </a:lt2>
        <a:accent1>
          <a:srgbClr val="2295CC"/>
        </a:accent1>
        <a:accent2>
          <a:srgbClr val="9AD6F0"/>
        </a:accent2>
        <a:accent3>
          <a:srgbClr val="FFFFFF"/>
        </a:accent3>
        <a:accent4>
          <a:srgbClr val="000000"/>
        </a:accent4>
        <a:accent5>
          <a:srgbClr val="ABC8E2"/>
        </a:accent5>
        <a:accent6>
          <a:srgbClr val="8BC2D9"/>
        </a:accent6>
        <a:hlink>
          <a:srgbClr val="99CC00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PowerpointTemplate120610 12">
        <a:dk1>
          <a:srgbClr val="000000"/>
        </a:dk1>
        <a:lt1>
          <a:srgbClr val="FFFFFF"/>
        </a:lt1>
        <a:dk2>
          <a:srgbClr val="B10135"/>
        </a:dk2>
        <a:lt2>
          <a:srgbClr val="C8C8C8"/>
        </a:lt2>
        <a:accent1>
          <a:srgbClr val="005A2E"/>
        </a:accent1>
        <a:accent2>
          <a:srgbClr val="9AD6F0"/>
        </a:accent2>
        <a:accent3>
          <a:srgbClr val="FFFFFF"/>
        </a:accent3>
        <a:accent4>
          <a:srgbClr val="000000"/>
        </a:accent4>
        <a:accent5>
          <a:srgbClr val="AAB5AD"/>
        </a:accent5>
        <a:accent6>
          <a:srgbClr val="8BC2D9"/>
        </a:accent6>
        <a:hlink>
          <a:srgbClr val="99CC00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PowerpointTemplate120610 13">
        <a:dk1>
          <a:srgbClr val="000000"/>
        </a:dk1>
        <a:lt1>
          <a:srgbClr val="FFFFFF"/>
        </a:lt1>
        <a:dk2>
          <a:srgbClr val="B10135"/>
        </a:dk2>
        <a:lt2>
          <a:srgbClr val="C8C8C8"/>
        </a:lt2>
        <a:accent1>
          <a:srgbClr val="005A2E"/>
        </a:accent1>
        <a:accent2>
          <a:srgbClr val="325292"/>
        </a:accent2>
        <a:accent3>
          <a:srgbClr val="FFFFFF"/>
        </a:accent3>
        <a:accent4>
          <a:srgbClr val="000000"/>
        </a:accent4>
        <a:accent5>
          <a:srgbClr val="AAB5AD"/>
        </a:accent5>
        <a:accent6>
          <a:srgbClr val="2C4984"/>
        </a:accent6>
        <a:hlink>
          <a:srgbClr val="333399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PowerpointTemplate120610 14">
        <a:dk1>
          <a:srgbClr val="000000"/>
        </a:dk1>
        <a:lt1>
          <a:srgbClr val="FFFFFF"/>
        </a:lt1>
        <a:dk2>
          <a:srgbClr val="B10135"/>
        </a:dk2>
        <a:lt2>
          <a:srgbClr val="C8C8C8"/>
        </a:lt2>
        <a:accent1>
          <a:srgbClr val="005A2E"/>
        </a:accent1>
        <a:accent2>
          <a:srgbClr val="325292"/>
        </a:accent2>
        <a:accent3>
          <a:srgbClr val="FFFFFF"/>
        </a:accent3>
        <a:accent4>
          <a:srgbClr val="000000"/>
        </a:accent4>
        <a:accent5>
          <a:srgbClr val="AAB5AD"/>
        </a:accent5>
        <a:accent6>
          <a:srgbClr val="2C4984"/>
        </a:accent6>
        <a:hlink>
          <a:srgbClr val="461964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PowerpointTemplate120610 15">
        <a:dk1>
          <a:srgbClr val="000000"/>
        </a:dk1>
        <a:lt1>
          <a:srgbClr val="FFFFFF"/>
        </a:lt1>
        <a:dk2>
          <a:srgbClr val="2A7DC5"/>
        </a:dk2>
        <a:lt2>
          <a:srgbClr val="C8C8C8"/>
        </a:lt2>
        <a:accent1>
          <a:srgbClr val="008F36"/>
        </a:accent1>
        <a:accent2>
          <a:srgbClr val="603385"/>
        </a:accent2>
        <a:accent3>
          <a:srgbClr val="FFFFFF"/>
        </a:accent3>
        <a:accent4>
          <a:srgbClr val="000000"/>
        </a:accent4>
        <a:accent5>
          <a:srgbClr val="AAC6AE"/>
        </a:accent5>
        <a:accent6>
          <a:srgbClr val="562D78"/>
        </a:accent6>
        <a:hlink>
          <a:srgbClr val="0D387D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PowerpointTemplate120610 16">
        <a:dk1>
          <a:srgbClr val="000000"/>
        </a:dk1>
        <a:lt1>
          <a:srgbClr val="FFFFFF"/>
        </a:lt1>
        <a:dk2>
          <a:srgbClr val="2A7DC5"/>
        </a:dk2>
        <a:lt2>
          <a:srgbClr val="C8C8C8"/>
        </a:lt2>
        <a:accent1>
          <a:srgbClr val="008F36"/>
        </a:accent1>
        <a:accent2>
          <a:srgbClr val="603385"/>
        </a:accent2>
        <a:accent3>
          <a:srgbClr val="FFFFFF"/>
        </a:accent3>
        <a:accent4>
          <a:srgbClr val="000000"/>
        </a:accent4>
        <a:accent5>
          <a:srgbClr val="AAC6AE"/>
        </a:accent5>
        <a:accent6>
          <a:srgbClr val="562D78"/>
        </a:accent6>
        <a:hlink>
          <a:srgbClr val="0D387D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17012</TotalTime>
  <Words>894</Words>
  <Application>Microsoft Office PowerPoint</Application>
  <PresentationFormat>Экран (4:3)</PresentationFormat>
  <Paragraphs>215</Paragraphs>
  <Slides>23</Slides>
  <Notes>13</Notes>
  <HiddenSlides>2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Pixel</vt:lpstr>
      <vt:lpstr>1_BLPowerpointTemplate120610</vt:lpstr>
      <vt:lpstr>Артелак</vt:lpstr>
      <vt:lpstr>Физиология слезообразования</vt:lpstr>
      <vt:lpstr>3 слоя слезной жидкости</vt:lpstr>
      <vt:lpstr>Слайд 4</vt:lpstr>
      <vt:lpstr>Распространенность</vt:lpstr>
      <vt:lpstr>Артелак Всплеск</vt:lpstr>
      <vt:lpstr>Артелак Всплеск</vt:lpstr>
      <vt:lpstr>Артелак Всплеск: Уникальная упаковка Без консервантов</vt:lpstr>
      <vt:lpstr>Комплексная терапия ССГ</vt:lpstr>
      <vt:lpstr>Оптимальная дозировка ГК</vt:lpstr>
      <vt:lpstr>Максимальная дозировка ГК</vt:lpstr>
      <vt:lpstr>Основные исследования</vt:lpstr>
      <vt:lpstr>Артелак эффективно увлажняет</vt:lpstr>
      <vt:lpstr>Частое использование</vt:lpstr>
      <vt:lpstr>Естественное увлажнение</vt:lpstr>
      <vt:lpstr>Быстрый эффект</vt:lpstr>
      <vt:lpstr>Удобный баллончик</vt:lpstr>
      <vt:lpstr>Высокая удовлетворенность пациентов</vt:lpstr>
      <vt:lpstr>Удовлетворенность</vt:lpstr>
      <vt:lpstr>FAB* для продавцов и потребителей</vt:lpstr>
      <vt:lpstr>Какие препараты продаются в оптике?</vt:lpstr>
      <vt:lpstr>Конкурентное окружение Артелак Всплеск и наши преимущества </vt:lpstr>
      <vt:lpstr>Артелак Всплеск</vt:lpstr>
    </vt:vector>
  </TitlesOfParts>
  <Company>Valeant Pharmaceuticals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Valeant Pharmaceuticals International</dc:title>
  <dc:creator>Marcela Lassakova</dc:creator>
  <cp:lastModifiedBy>Я</cp:lastModifiedBy>
  <cp:revision>1047</cp:revision>
  <cp:lastPrinted>2014-08-07T09:11:13Z</cp:lastPrinted>
  <dcterms:created xsi:type="dcterms:W3CDTF">2008-02-11T18:22:01Z</dcterms:created>
  <dcterms:modified xsi:type="dcterms:W3CDTF">2015-03-31T13:00:52Z</dcterms:modified>
</cp:coreProperties>
</file>