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3" r:id="rId2"/>
    <p:sldId id="257" r:id="rId3"/>
    <p:sldId id="259" r:id="rId4"/>
    <p:sldId id="274" r:id="rId5"/>
    <p:sldId id="261" r:id="rId6"/>
    <p:sldId id="262" r:id="rId7"/>
    <p:sldId id="263" r:id="rId8"/>
    <p:sldId id="264" r:id="rId9"/>
    <p:sldId id="265" r:id="rId10"/>
    <p:sldId id="272" r:id="rId11"/>
    <p:sldId id="267" r:id="rId12"/>
    <p:sldId id="266" r:id="rId13"/>
    <p:sldId id="275" r:id="rId14"/>
    <p:sldId id="270" r:id="rId15"/>
    <p:sldId id="276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761" autoAdjust="0"/>
  </p:normalViewPr>
  <p:slideViewPr>
    <p:cSldViewPr>
      <p:cViewPr varScale="1">
        <p:scale>
          <a:sx n="87" d="100"/>
          <a:sy n="87" d="100"/>
        </p:scale>
        <p:origin x="-106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390FFB6-1EF4-480B-94D8-689052E133F6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8D6C8D5-7082-40AA-89AE-73947A14E7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0FFB6-1EF4-480B-94D8-689052E133F6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C8D5-7082-40AA-89AE-73947A14E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0FFB6-1EF4-480B-94D8-689052E133F6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C8D5-7082-40AA-89AE-73947A14E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0FFB6-1EF4-480B-94D8-689052E133F6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C8D5-7082-40AA-89AE-73947A14E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0FFB6-1EF4-480B-94D8-689052E133F6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C8D5-7082-40AA-89AE-73947A14E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0FFB6-1EF4-480B-94D8-689052E133F6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C8D5-7082-40AA-89AE-73947A14E7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0FFB6-1EF4-480B-94D8-689052E133F6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C8D5-7082-40AA-89AE-73947A14E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0FFB6-1EF4-480B-94D8-689052E133F6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C8D5-7082-40AA-89AE-73947A14E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0FFB6-1EF4-480B-94D8-689052E133F6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C8D5-7082-40AA-89AE-73947A14E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0FFB6-1EF4-480B-94D8-689052E133F6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C8D5-7082-40AA-89AE-73947A14E7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0FFB6-1EF4-480B-94D8-689052E133F6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C8D5-7082-40AA-89AE-73947A14E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390FFB6-1EF4-480B-94D8-689052E133F6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8D6C8D5-7082-40AA-89AE-73947A14E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303"/>
            <a:ext cx="9144000" cy="6868303"/>
          </a:xfrm>
        </p:spPr>
      </p:pic>
    </p:spTree>
    <p:extLst>
      <p:ext uri="{BB962C8B-B14F-4D97-AF65-F5344CB8AC3E}">
        <p14:creationId xmlns:p14="http://schemas.microsoft.com/office/powerpoint/2010/main" xmlns="" val="233988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НЯ\ГРАФИКА\LOVE\LOVE by_Mago74\LOVE by_Mago74 papier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674"/>
          <a:stretch/>
        </p:blipFill>
        <p:spPr bwMode="auto">
          <a:xfrm>
            <a:off x="-11846" y="-27384"/>
            <a:ext cx="9155846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4" r="48099"/>
          <a:stretch/>
        </p:blipFill>
        <p:spPr>
          <a:xfrm rot="5400000">
            <a:off x="4024319" y="-3931489"/>
            <a:ext cx="1071560" cy="9167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45" b="11573"/>
          <a:stretch/>
        </p:blipFill>
        <p:spPr>
          <a:xfrm>
            <a:off x="0" y="116632"/>
            <a:ext cx="9144000" cy="1140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332656"/>
            <a:ext cx="8928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</a:rPr>
              <a:t>Инновационная система </a:t>
            </a:r>
            <a:r>
              <a:rPr lang="ru-RU" sz="3000" b="1" dirty="0" smtClean="0">
                <a:solidFill>
                  <a:schemeClr val="bg1"/>
                </a:solidFill>
              </a:rPr>
              <a:t>увлажнения</a:t>
            </a:r>
            <a:endParaRPr lang="ru-RU" sz="3000" b="1" dirty="0">
              <a:solidFill>
                <a:schemeClr val="bg1"/>
              </a:solidFill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810" t="6444" r="11583" b="8222"/>
          <a:stretch/>
        </p:blipFill>
        <p:spPr>
          <a:xfrm rot="794871">
            <a:off x="6409739" y="1803529"/>
            <a:ext cx="2677592" cy="4266371"/>
          </a:xfrm>
          <a:prstGeom prst="rect">
            <a:avLst/>
          </a:prstGeom>
          <a:ln>
            <a:noFill/>
          </a:ln>
          <a:effectLst>
            <a:outerShdw blurRad="444500" dist="114300" dir="9000000" sx="104000" sy="104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7504" y="1196752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/>
          </a:p>
          <a:p>
            <a:endParaRPr lang="ru-RU" sz="1600" dirty="0"/>
          </a:p>
          <a:p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268760"/>
            <a:ext cx="61206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Гиалуроновая кислота</a:t>
            </a:r>
            <a:r>
              <a:rPr lang="ru-RU" dirty="0">
                <a:solidFill>
                  <a:srgbClr val="00B050"/>
                </a:solidFill>
              </a:rPr>
              <a:t>. </a:t>
            </a:r>
            <a:endParaRPr lang="ru-RU" dirty="0" smtClean="0">
              <a:solidFill>
                <a:srgbClr val="00B050"/>
              </a:solidFill>
            </a:endParaRPr>
          </a:p>
          <a:p>
            <a:r>
              <a:rPr lang="ru-RU" sz="1600" dirty="0" smtClean="0"/>
              <a:t>По </a:t>
            </a:r>
            <a:r>
              <a:rPr lang="ru-RU" sz="1600" dirty="0"/>
              <a:t>своей химической природе </a:t>
            </a:r>
            <a:r>
              <a:rPr lang="ru-RU" sz="1600" dirty="0" smtClean="0"/>
              <a:t>гиалуроновая </a:t>
            </a:r>
            <a:r>
              <a:rPr lang="ru-RU" sz="1600" dirty="0"/>
              <a:t>кислота является разветвленным полисахаридом, способным образовывать в воде структуру, напоминающую собой сетку и являющуюся своеобразной молекулярной губкой, которая эффективно удерживает молекулы воды, не давая им испаряться даже в очень сухой атмосфере</a:t>
            </a:r>
            <a:r>
              <a:rPr lang="ru-RU" sz="1600" dirty="0" smtClean="0"/>
              <a:t>.</a:t>
            </a:r>
          </a:p>
          <a:p>
            <a:endParaRPr lang="ru-RU" dirty="0"/>
          </a:p>
          <a:p>
            <a:r>
              <a:rPr lang="ru-RU" b="1" dirty="0" smtClean="0">
                <a:solidFill>
                  <a:srgbClr val="00B050"/>
                </a:solidFill>
              </a:rPr>
              <a:t>Мембранный </a:t>
            </a:r>
            <a:r>
              <a:rPr lang="ru-RU" b="1" dirty="0">
                <a:solidFill>
                  <a:srgbClr val="00B050"/>
                </a:solidFill>
              </a:rPr>
              <a:t>липидный комплекс </a:t>
            </a:r>
            <a:r>
              <a:rPr lang="ru-RU" b="1" dirty="0" err="1">
                <a:solidFill>
                  <a:srgbClr val="00B050"/>
                </a:solidFill>
              </a:rPr>
              <a:t>Amisol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TRIO</a:t>
            </a:r>
          </a:p>
          <a:p>
            <a:r>
              <a:rPr lang="ru-RU" sz="1600" dirty="0" smtClean="0"/>
              <a:t>Источник </a:t>
            </a:r>
            <a:r>
              <a:rPr lang="ru-RU" sz="1600" dirty="0"/>
              <a:t>фосфолипидов, которые работают как «заплатки» на поврежденном липидном слое эпидермиса, сокращая потерю влаги через роговой слой и уменьшая проницаемость кожи для бактерий и токсинов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b="1" dirty="0">
                <a:solidFill>
                  <a:srgbClr val="00B050"/>
                </a:solidFill>
              </a:rPr>
              <a:t>Бетаин. </a:t>
            </a:r>
          </a:p>
          <a:p>
            <a:r>
              <a:rPr lang="ru-RU" sz="1600" dirty="0"/>
              <a:t>Относится к классу аминокислот и обладает большим спектром косметических свойств, основные из которых - это активное увлажнение, кондиционирование и снятие раздражения кожи.</a:t>
            </a:r>
          </a:p>
          <a:p>
            <a:endParaRPr lang="ru-RU" sz="1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5302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НЯ\ГРАФИКА\LOVE\LOVE by_Mago74\LOVE by_Mago74 papier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674"/>
          <a:stretch/>
        </p:blipFill>
        <p:spPr bwMode="auto">
          <a:xfrm>
            <a:off x="-11846" y="-27384"/>
            <a:ext cx="9155846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4" r="48099"/>
          <a:stretch/>
        </p:blipFill>
        <p:spPr>
          <a:xfrm rot="5400000">
            <a:off x="4024319" y="-3931489"/>
            <a:ext cx="1071560" cy="9167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45" b="11573"/>
          <a:stretch/>
        </p:blipFill>
        <p:spPr>
          <a:xfrm>
            <a:off x="0" y="116632"/>
            <a:ext cx="9144000" cy="1140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188640"/>
            <a:ext cx="89289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</a:rPr>
              <a:t>Биологически </a:t>
            </a:r>
            <a:r>
              <a:rPr lang="ru-RU" sz="2600" b="1" dirty="0">
                <a:solidFill>
                  <a:schemeClr val="bg1"/>
                </a:solidFill>
              </a:rPr>
              <a:t>активные комплексы </a:t>
            </a:r>
            <a:r>
              <a:rPr lang="ru-RU" sz="2600" b="1" dirty="0" smtClean="0">
                <a:solidFill>
                  <a:schemeClr val="bg1"/>
                </a:solidFill>
              </a:rPr>
              <a:t>на основе растительных </a:t>
            </a:r>
            <a:r>
              <a:rPr lang="ru-RU" sz="2600" b="1" dirty="0">
                <a:solidFill>
                  <a:schemeClr val="bg1"/>
                </a:solidFill>
              </a:rPr>
              <a:t>экстрактов</a:t>
            </a:r>
            <a:r>
              <a:rPr lang="ru-RU" sz="2600" b="1" dirty="0" smtClean="0">
                <a:solidFill>
                  <a:schemeClr val="bg1"/>
                </a:solidFill>
              </a:rPr>
              <a:t> </a:t>
            </a:r>
            <a:endParaRPr lang="ru-RU" sz="26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64282341"/>
              </p:ext>
            </p:extLst>
          </p:nvPr>
        </p:nvGraphicFramePr>
        <p:xfrm>
          <a:off x="107504" y="1196752"/>
          <a:ext cx="8928992" cy="5636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7684"/>
                <a:gridCol w="4391308"/>
              </a:tblGrid>
              <a:tr h="176881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21" marR="663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6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Комплекс </a:t>
                      </a:r>
                      <a:r>
                        <a:rPr lang="ru-RU" sz="1400" dirty="0">
                          <a:effectLst/>
                        </a:rPr>
                        <a:t>экстрактов </a:t>
                      </a:r>
                      <a:r>
                        <a:rPr lang="ru-RU" sz="1400" dirty="0" smtClean="0">
                          <a:effectLst/>
                        </a:rPr>
                        <a:t>бурых </a:t>
                      </a:r>
                      <a:r>
                        <a:rPr lang="ru-RU" sz="1400" dirty="0">
                          <a:effectLst/>
                        </a:rPr>
                        <a:t>водорослей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насыщает кожу минералами, увлажняет и активизирует восстановительные процессы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21" marR="66321" marT="0" marB="0"/>
                </a:tc>
              </a:tr>
              <a:tr h="1554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Комплекс </a:t>
                      </a:r>
                      <a:r>
                        <a:rPr lang="ru-RU" sz="1400" dirty="0">
                          <a:effectLst/>
                        </a:rPr>
                        <a:t>экстрактов японских растений (экстракты софоры, жимолости, ламинарии, шиповника, японского абрикоса, гиацинта и масло рисовых отрубей, главный природный источник альфа-</a:t>
                      </a:r>
                      <a:r>
                        <a:rPr lang="ru-RU" sz="1400" dirty="0" err="1">
                          <a:effectLst/>
                        </a:rPr>
                        <a:t>токотриенола</a:t>
                      </a:r>
                      <a:r>
                        <a:rPr lang="ru-RU" sz="1400" dirty="0">
                          <a:effectLst/>
                        </a:rPr>
                        <a:t> (форма витамина Е) - мощнейшего натурального антиоксиданта)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оказывает </a:t>
                      </a:r>
                      <a:r>
                        <a:rPr lang="ru-RU" sz="1400" dirty="0" err="1">
                          <a:effectLst/>
                        </a:rPr>
                        <a:t>детоксицирующее</a:t>
                      </a:r>
                      <a:r>
                        <a:rPr lang="ru-RU" sz="1400" dirty="0">
                          <a:effectLst/>
                        </a:rPr>
                        <a:t>, антибактериальное и тонизирующее действие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21" marR="66321" marT="0" marB="0"/>
                </a:tc>
              </a:tr>
              <a:tr h="1326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Комплекс </a:t>
                      </a:r>
                      <a:r>
                        <a:rPr lang="ru-RU" sz="1400" dirty="0">
                          <a:effectLst/>
                        </a:rPr>
                        <a:t>масел </a:t>
                      </a:r>
                      <a:r>
                        <a:rPr lang="ru-RU" sz="1400" dirty="0" err="1">
                          <a:effectLst/>
                        </a:rPr>
                        <a:t>арганы</a:t>
                      </a:r>
                      <a:r>
                        <a:rPr lang="ru-RU" sz="1400" dirty="0">
                          <a:effectLst/>
                        </a:rPr>
                        <a:t>, семян клюквы и сока ягод </a:t>
                      </a:r>
                      <a:r>
                        <a:rPr lang="ru-RU" sz="1400" dirty="0" err="1">
                          <a:effectLst/>
                        </a:rPr>
                        <a:t>асаи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оказывает противовоспалительное действие, обеспечивает мощную антиоксидантную защиту клеток кожи и позволяет снизить эффект воздействия внешних факторов старения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21" marR="66321" marT="0" marB="0"/>
                </a:tc>
              </a:tr>
              <a:tr h="879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Комплекс </a:t>
                      </a:r>
                      <a:r>
                        <a:rPr lang="ru-RU" sz="1400" dirty="0">
                          <a:effectLst/>
                        </a:rPr>
                        <a:t>натуральных масел (рисовое, фисташковое, персиковое и абрикосовые масла) и экстрактов манго, молока и меда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оказывает регенерирующее действие, избавляет от сухости и </a:t>
                      </a:r>
                      <a:r>
                        <a:rPr lang="ru-RU" sz="1400" dirty="0" err="1">
                          <a:effectLst/>
                        </a:rPr>
                        <a:t>стянутости</a:t>
                      </a:r>
                      <a:r>
                        <a:rPr lang="ru-RU" sz="1400" dirty="0">
                          <a:effectLst/>
                        </a:rPr>
                        <a:t> кожи и уменьшает риск возникновения растяжек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21" marR="66321" marT="0" marB="0"/>
                </a:tc>
              </a:tr>
              <a:tr h="879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Лифтинговый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комплекс (плющ, гарциния, конский каштан, иглица)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укрепляет и тонизирует кожу проблемных зон, повышает ее эластичность, замедляет проявление возрастных изменений.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21" marR="6632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1608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НЯ\ГРАФИКА\LOVE\LOVE by_Mago74\LOVE by_Mago74 papier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674"/>
          <a:stretch/>
        </p:blipFill>
        <p:spPr bwMode="auto">
          <a:xfrm>
            <a:off x="-11846" y="-27384"/>
            <a:ext cx="9155846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4" r="48099"/>
          <a:stretch/>
        </p:blipFill>
        <p:spPr>
          <a:xfrm rot="5400000">
            <a:off x="4024319" y="-3931489"/>
            <a:ext cx="1071560" cy="9167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45" b="11573"/>
          <a:stretch/>
        </p:blipFill>
        <p:spPr>
          <a:xfrm>
            <a:off x="0" y="116632"/>
            <a:ext cx="9144000" cy="1140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332656"/>
            <a:ext cx="8928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</a:rPr>
              <a:t>Активная форма витамина Е</a:t>
            </a:r>
            <a:endParaRPr lang="ru-RU" sz="3000" b="1" dirty="0">
              <a:solidFill>
                <a:schemeClr val="bg1"/>
              </a:solidFill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97032" y="1528331"/>
            <a:ext cx="50387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VITAL ET  </a:t>
            </a:r>
            <a:r>
              <a:rPr lang="en-US" sz="2000" b="1" dirty="0" smtClean="0"/>
              <a:t>- </a:t>
            </a:r>
            <a:r>
              <a:rPr lang="ru-RU" sz="2000" b="1" dirty="0" smtClean="0"/>
              <a:t>уникальный </a:t>
            </a:r>
            <a:r>
              <a:rPr lang="ru-RU" sz="2000" b="1" dirty="0" err="1"/>
              <a:t>биофункциональный</a:t>
            </a:r>
            <a:r>
              <a:rPr lang="ru-RU" sz="2000" b="1" dirty="0"/>
              <a:t> комплекс фосфата токоферола (производное витамина E) для чувствительной кожи</a:t>
            </a:r>
            <a:r>
              <a:rPr lang="ru-RU" sz="2000" b="1" dirty="0" smtClean="0"/>
              <a:t>:</a:t>
            </a:r>
          </a:p>
          <a:p>
            <a:endParaRPr lang="ru-RU" sz="2000" b="1" dirty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эффективно </a:t>
            </a:r>
            <a:r>
              <a:rPr lang="ru-RU" sz="2000" dirty="0"/>
              <a:t>уменьшает покраснение и дискомфорт кожи (зуд, раздражение, жжение</a:t>
            </a:r>
            <a:r>
              <a:rPr lang="ru-RU" sz="2000" dirty="0" smtClean="0"/>
              <a:t>),</a:t>
            </a:r>
          </a:p>
          <a:p>
            <a:pPr marL="342900" indent="-342900">
              <a:buFontTx/>
              <a:buChar char="-"/>
            </a:pPr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помогает </a:t>
            </a:r>
            <a:r>
              <a:rPr lang="ru-RU" sz="2000" dirty="0"/>
              <a:t>защитить и восстановить кожу после воздействия УФ-лучей</a:t>
            </a:r>
            <a:r>
              <a:rPr lang="ru-RU" sz="2000" dirty="0" smtClean="0"/>
              <a:t>,</a:t>
            </a:r>
          </a:p>
          <a:p>
            <a:pPr marL="342900" indent="-342900">
              <a:buFontTx/>
              <a:buChar char="-"/>
            </a:pPr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ускоряет </a:t>
            </a:r>
            <a:r>
              <a:rPr lang="ru-RU" sz="2000" dirty="0"/>
              <a:t>процесс восстановления кожи после </a:t>
            </a:r>
            <a:r>
              <a:rPr lang="ru-RU" sz="2000" dirty="0" err="1"/>
              <a:t>акне</a:t>
            </a:r>
            <a:r>
              <a:rPr lang="ru-RU" sz="2000" dirty="0" smtClean="0"/>
              <a:t>.</a:t>
            </a:r>
          </a:p>
          <a:p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06" t="4850" r="30286" b="11111"/>
          <a:stretch/>
        </p:blipFill>
        <p:spPr>
          <a:xfrm rot="20637469">
            <a:off x="83250" y="1752965"/>
            <a:ext cx="3161038" cy="4960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493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АНЯ\ГРАФИКА\LOVE\LOVE by_Mago74\LOVE by_Mago74 papier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674"/>
          <a:stretch/>
        </p:blipFill>
        <p:spPr bwMode="auto">
          <a:xfrm>
            <a:off x="-11846" y="-27384"/>
            <a:ext cx="9155846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19" y="-99392"/>
            <a:ext cx="9289032" cy="6957392"/>
          </a:xfrm>
        </p:spPr>
      </p:pic>
    </p:spTree>
    <p:extLst>
      <p:ext uri="{BB962C8B-B14F-4D97-AF65-F5344CB8AC3E}">
        <p14:creationId xmlns:p14="http://schemas.microsoft.com/office/powerpoint/2010/main" xmlns="" val="381416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НЯ\ГРАФИКА\LOVE\LOVE by_Mago74\LOVE by_Mago74 papier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674"/>
          <a:stretch/>
        </p:blipFill>
        <p:spPr bwMode="auto">
          <a:xfrm>
            <a:off x="-36512" y="-1"/>
            <a:ext cx="9267462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1"/>
            <a:ext cx="9361040" cy="692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131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НЯ\ГРАФИКА\LOVE\LOVE by_Mago74\LOVE by_Mago74 papier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674"/>
          <a:stretch/>
        </p:blipFill>
        <p:spPr bwMode="auto">
          <a:xfrm>
            <a:off x="-36512" y="-1"/>
            <a:ext cx="9267462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378642"/>
            <a:ext cx="92674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Вдохновленные природой рецептуры кремов, восхитительные цветочные и фруктовые ароматы, приятные тактильные ощущения, красивая и функциональная упаковка превращают уход за телом в наслаждение, позволяя совмещать удовольствие с видимым результатом.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667"/>
          <a:stretch/>
        </p:blipFill>
        <p:spPr>
          <a:xfrm>
            <a:off x="-36512" y="-2"/>
            <a:ext cx="9267462" cy="39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451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НЯ\ГРАФИКА\LOVE\LOVE by_Mago74\LOVE by_Mago74 papier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674"/>
          <a:stretch/>
        </p:blipFill>
        <p:spPr bwMode="auto">
          <a:xfrm>
            <a:off x="-11846" y="-27384"/>
            <a:ext cx="9155846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4" r="48099"/>
          <a:stretch/>
        </p:blipFill>
        <p:spPr>
          <a:xfrm rot="5400000">
            <a:off x="4078912" y="-4150275"/>
            <a:ext cx="922020" cy="91678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4" r="48099"/>
          <a:stretch/>
        </p:blipFill>
        <p:spPr>
          <a:xfrm rot="5400000">
            <a:off x="3612488" y="1305550"/>
            <a:ext cx="1945604" cy="91678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16" y="5157192"/>
            <a:ext cx="921317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</a:rPr>
              <a:t>Подарите Вашей коже роскошную порцию кремовой увлажняющей нежности с новой серией по уходу за телом </a:t>
            </a:r>
            <a:endParaRPr lang="ru-RU" sz="2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600" b="1" dirty="0" smtClean="0">
                <a:solidFill>
                  <a:schemeClr val="bg1"/>
                </a:solidFill>
              </a:rPr>
              <a:t>«</a:t>
            </a:r>
            <a:r>
              <a:rPr lang="en-US" sz="2600" b="1" dirty="0">
                <a:solidFill>
                  <a:schemeClr val="bg1"/>
                </a:solidFill>
              </a:rPr>
              <a:t>Organic Oils Collection</a:t>
            </a:r>
            <a:r>
              <a:rPr lang="ru-RU" sz="2600" b="1" dirty="0">
                <a:solidFill>
                  <a:schemeClr val="bg1"/>
                </a:solidFill>
              </a:rPr>
              <a:t>»!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12" b="19082"/>
          <a:stretch/>
        </p:blipFill>
        <p:spPr>
          <a:xfrm>
            <a:off x="-32660" y="906821"/>
            <a:ext cx="9213172" cy="43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713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486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НЯ\ГРАФИКА\LOVE\LOVE by_Mago74\LOVE by_Mago74 papier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674"/>
          <a:stretch/>
        </p:blipFill>
        <p:spPr bwMode="auto">
          <a:xfrm>
            <a:off x="-11846" y="-27384"/>
            <a:ext cx="9155846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4" r="48099"/>
          <a:stretch/>
        </p:blipFill>
        <p:spPr>
          <a:xfrm rot="5400000">
            <a:off x="4024319" y="-3922930"/>
            <a:ext cx="1071560" cy="91678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5696" y="1700808"/>
            <a:ext cx="7056784" cy="4659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600" dirty="0" smtClean="0"/>
              <a:t>Минеральные масла;</a:t>
            </a:r>
            <a:endParaRPr lang="ru-RU" sz="2600" dirty="0"/>
          </a:p>
          <a:p>
            <a:pPr>
              <a:lnSpc>
                <a:spcPct val="114000"/>
              </a:lnSpc>
            </a:pPr>
            <a:r>
              <a:rPr lang="ru-RU" sz="2600" dirty="0" smtClean="0"/>
              <a:t>Глицерин; </a:t>
            </a:r>
            <a:endParaRPr lang="ru-RU" sz="2600" dirty="0"/>
          </a:p>
          <a:p>
            <a:pPr>
              <a:lnSpc>
                <a:spcPct val="114000"/>
              </a:lnSpc>
            </a:pPr>
            <a:r>
              <a:rPr lang="ru-RU" sz="2600" dirty="0" smtClean="0"/>
              <a:t>Гормоны;</a:t>
            </a:r>
            <a:endParaRPr lang="en-US" sz="2600" dirty="0" smtClean="0"/>
          </a:p>
          <a:p>
            <a:pPr>
              <a:lnSpc>
                <a:spcPct val="114000"/>
              </a:lnSpc>
            </a:pPr>
            <a:r>
              <a:rPr lang="ru-RU" sz="2600" dirty="0" smtClean="0"/>
              <a:t>Потенциально опасные консерванты (в </a:t>
            </a:r>
            <a:r>
              <a:rPr lang="ru-RU" sz="2600" dirty="0"/>
              <a:t>том числе </a:t>
            </a:r>
            <a:r>
              <a:rPr lang="ru-RU" sz="2600" dirty="0" err="1" smtClean="0"/>
              <a:t>бронопол</a:t>
            </a:r>
            <a:r>
              <a:rPr lang="ru-RU" sz="2600" dirty="0" smtClean="0"/>
              <a:t>, </a:t>
            </a:r>
            <a:r>
              <a:rPr lang="ru-RU" sz="2600" dirty="0" err="1" smtClean="0"/>
              <a:t>парабены</a:t>
            </a:r>
            <a:r>
              <a:rPr lang="ru-RU" sz="2600" dirty="0" smtClean="0"/>
              <a:t>, формальдегид </a:t>
            </a:r>
            <a:r>
              <a:rPr lang="ru-RU" sz="2600" dirty="0"/>
              <a:t>и его </a:t>
            </a:r>
            <a:r>
              <a:rPr lang="ru-RU" sz="2600" dirty="0" smtClean="0"/>
              <a:t>производные); </a:t>
            </a:r>
            <a:endParaRPr lang="ru-RU" sz="2600" dirty="0"/>
          </a:p>
          <a:p>
            <a:pPr>
              <a:lnSpc>
                <a:spcPct val="114000"/>
              </a:lnSpc>
            </a:pPr>
            <a:r>
              <a:rPr lang="ru-RU" sz="2600" dirty="0" smtClean="0"/>
              <a:t>Красители;</a:t>
            </a:r>
          </a:p>
          <a:p>
            <a:pPr>
              <a:lnSpc>
                <a:spcPct val="114000"/>
              </a:lnSpc>
            </a:pPr>
            <a:r>
              <a:rPr lang="ru-RU" sz="2600" dirty="0" smtClean="0"/>
              <a:t>Ингредиенты, способные </a:t>
            </a:r>
            <a:r>
              <a:rPr lang="ru-RU" sz="2600" dirty="0"/>
              <a:t>вызвать привыкание.</a:t>
            </a:r>
          </a:p>
          <a:p>
            <a:endParaRPr lang="ru-RU" sz="3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0" r="9651"/>
          <a:stretch/>
        </p:blipFill>
        <p:spPr>
          <a:xfrm>
            <a:off x="1115616" y="1556792"/>
            <a:ext cx="715098" cy="579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45" b="11573"/>
          <a:stretch/>
        </p:blipFill>
        <p:spPr>
          <a:xfrm>
            <a:off x="0" y="128045"/>
            <a:ext cx="9144000" cy="1140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273422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В кремах серии </a:t>
            </a:r>
            <a:r>
              <a:rPr lang="ru-RU" sz="3600" b="1" dirty="0" smtClean="0">
                <a:solidFill>
                  <a:schemeClr val="bg1"/>
                </a:solidFill>
              </a:rPr>
              <a:t>НЕ используются: </a:t>
            </a:r>
            <a:endParaRPr lang="ru-RU" sz="36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0" r="9651"/>
          <a:stretch/>
        </p:blipFill>
        <p:spPr>
          <a:xfrm>
            <a:off x="1115616" y="2060848"/>
            <a:ext cx="715098" cy="5792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0" r="9651"/>
          <a:stretch/>
        </p:blipFill>
        <p:spPr>
          <a:xfrm>
            <a:off x="1115616" y="2492896"/>
            <a:ext cx="715098" cy="5792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0" r="9651"/>
          <a:stretch/>
        </p:blipFill>
        <p:spPr>
          <a:xfrm>
            <a:off x="1115616" y="2993785"/>
            <a:ext cx="715098" cy="5792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0" r="9651"/>
          <a:stretch/>
        </p:blipFill>
        <p:spPr>
          <a:xfrm>
            <a:off x="1115616" y="4365104"/>
            <a:ext cx="715098" cy="5792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0" r="9651"/>
          <a:stretch/>
        </p:blipFill>
        <p:spPr>
          <a:xfrm>
            <a:off x="1115616" y="4793985"/>
            <a:ext cx="715098" cy="57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319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НЯ\ГРАФИКА\LOVE\LOVE by_Mago74\LOVE by_Mago74 papier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674"/>
          <a:stretch/>
        </p:blipFill>
        <p:spPr bwMode="auto">
          <a:xfrm>
            <a:off x="-11846" y="-27384"/>
            <a:ext cx="9155846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9392"/>
            <a:ext cx="9310794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690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НЯ\ГРАФИКА\LOVE\LOVE by_Mago74\LOVE by_Mago74 papier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674"/>
          <a:stretch/>
        </p:blipFill>
        <p:spPr bwMode="auto">
          <a:xfrm>
            <a:off x="-11846" y="-27384"/>
            <a:ext cx="9155846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4" r="48099"/>
          <a:stretch/>
        </p:blipFill>
        <p:spPr>
          <a:xfrm rot="5400000">
            <a:off x="4024319" y="-3931489"/>
            <a:ext cx="1071560" cy="9167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45" b="11573"/>
          <a:stretch/>
        </p:blipFill>
        <p:spPr>
          <a:xfrm>
            <a:off x="0" y="116632"/>
            <a:ext cx="9144000" cy="11407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0" r="9651"/>
          <a:stretch/>
        </p:blipFill>
        <p:spPr>
          <a:xfrm>
            <a:off x="588692" y="1340768"/>
            <a:ext cx="938874" cy="76049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0" r="9651"/>
          <a:stretch/>
        </p:blipFill>
        <p:spPr>
          <a:xfrm>
            <a:off x="539552" y="2596502"/>
            <a:ext cx="938874" cy="76049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0" r="9651"/>
          <a:stretch/>
        </p:blipFill>
        <p:spPr>
          <a:xfrm>
            <a:off x="539552" y="3964654"/>
            <a:ext cx="938874" cy="76049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86321" y="1298659"/>
            <a:ext cx="7344816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 отличие от химических средств, которые обеспечивают только визуальный эффект, </a:t>
            </a:r>
            <a:r>
              <a:rPr lang="ru-RU" b="1" dirty="0">
                <a:solidFill>
                  <a:srgbClr val="00B050"/>
                </a:solidFill>
              </a:rPr>
              <a:t>косметика на основе натуральных ингредиентов реально </a:t>
            </a:r>
            <a:r>
              <a:rPr lang="ru-RU" b="1" dirty="0" smtClean="0">
                <a:solidFill>
                  <a:srgbClr val="00B050"/>
                </a:solidFill>
              </a:rPr>
              <a:t>работает</a:t>
            </a:r>
            <a:r>
              <a:rPr lang="ru-RU" b="1" dirty="0"/>
              <a:t>,</a:t>
            </a:r>
            <a:r>
              <a:rPr lang="ru-RU" dirty="0" smtClean="0"/>
              <a:t> </a:t>
            </a:r>
            <a:r>
              <a:rPr lang="ru-RU" b="1" dirty="0"/>
              <a:t>не нарушая </a:t>
            </a:r>
            <a:r>
              <a:rPr lang="ru-RU" b="1" dirty="0" smtClean="0"/>
              <a:t>естественные</a:t>
            </a:r>
            <a:r>
              <a:rPr lang="ru-RU" dirty="0"/>
              <a:t> </a:t>
            </a:r>
            <a:r>
              <a:rPr lang="ru-RU" b="1" dirty="0" smtClean="0"/>
              <a:t>механизмы </a:t>
            </a:r>
            <a:r>
              <a:rPr lang="ru-RU" b="1" dirty="0"/>
              <a:t>регенерации и обмена веществ. </a:t>
            </a:r>
            <a:endParaRPr lang="en-US" b="1" dirty="0" smtClean="0"/>
          </a:p>
          <a:p>
            <a:endParaRPr lang="en-US" dirty="0" smtClean="0"/>
          </a:p>
          <a:p>
            <a:r>
              <a:rPr lang="ru-RU" b="1" dirty="0" smtClean="0">
                <a:solidFill>
                  <a:srgbClr val="00B050"/>
                </a:solidFill>
              </a:rPr>
              <a:t>Природные </a:t>
            </a:r>
            <a:r>
              <a:rPr lang="ru-RU" b="1" dirty="0">
                <a:solidFill>
                  <a:srgbClr val="00B050"/>
                </a:solidFill>
              </a:rPr>
              <a:t>биологически активные компоненты </a:t>
            </a:r>
            <a:r>
              <a:rPr lang="ru-RU" b="1" dirty="0"/>
              <a:t>способствуют </a:t>
            </a:r>
            <a:r>
              <a:rPr lang="ru-RU" b="1" dirty="0" smtClean="0"/>
              <a:t>восстановлению  естественных защитных </a:t>
            </a:r>
            <a:r>
              <a:rPr lang="ru-RU" b="1" dirty="0"/>
              <a:t>функции </a:t>
            </a:r>
            <a:r>
              <a:rPr lang="ru-RU" b="1" dirty="0" smtClean="0"/>
              <a:t>кожи и оптимального баланса увлажненности. </a:t>
            </a:r>
            <a:r>
              <a:rPr lang="ru-RU" b="1" dirty="0"/>
              <a:t> </a:t>
            </a:r>
            <a:endParaRPr lang="ru-RU" b="1" dirty="0" smtClean="0"/>
          </a:p>
          <a:p>
            <a:endParaRPr lang="ru-RU" dirty="0">
              <a:solidFill>
                <a:srgbClr val="00B050"/>
              </a:solidFill>
            </a:endParaRPr>
          </a:p>
          <a:p>
            <a:r>
              <a:rPr lang="ru-RU" b="1" dirty="0"/>
              <a:t>Для кремов серии </a:t>
            </a:r>
            <a:r>
              <a:rPr lang="ru-RU" b="1" dirty="0" smtClean="0"/>
              <a:t>разработана </a:t>
            </a:r>
            <a:r>
              <a:rPr lang="ru-RU" b="1" dirty="0" smtClean="0">
                <a:solidFill>
                  <a:srgbClr val="00B050"/>
                </a:solidFill>
              </a:rPr>
              <a:t>шкала 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питательности (от 1 до 4), </a:t>
            </a:r>
            <a:r>
              <a:rPr lang="ru-RU" b="1" dirty="0" smtClean="0"/>
              <a:t>которая позволяет </a:t>
            </a:r>
          </a:p>
          <a:p>
            <a:r>
              <a:rPr lang="ru-RU" b="1" dirty="0" smtClean="0"/>
              <a:t>легко и безошибочно </a:t>
            </a:r>
            <a:r>
              <a:rPr lang="ru-RU" b="1" dirty="0"/>
              <a:t>выбрать крем, </a:t>
            </a:r>
            <a:endParaRPr lang="ru-RU" b="1" dirty="0" smtClean="0"/>
          </a:p>
          <a:p>
            <a:r>
              <a:rPr lang="ru-RU" b="1" dirty="0" smtClean="0">
                <a:solidFill>
                  <a:srgbClr val="00B050"/>
                </a:solidFill>
              </a:rPr>
              <a:t>питательность </a:t>
            </a:r>
            <a:r>
              <a:rPr lang="ru-RU" b="1" dirty="0">
                <a:solidFill>
                  <a:srgbClr val="00B050"/>
                </a:solidFill>
              </a:rPr>
              <a:t>которого </a:t>
            </a:r>
            <a:r>
              <a:rPr lang="ru-RU" b="1" dirty="0" smtClean="0">
                <a:solidFill>
                  <a:srgbClr val="00B050"/>
                </a:solidFill>
              </a:rPr>
              <a:t>будет </a:t>
            </a:r>
            <a:r>
              <a:rPr lang="ru-RU" b="1" dirty="0">
                <a:solidFill>
                  <a:srgbClr val="00B050"/>
                </a:solidFill>
              </a:rPr>
              <a:t>соответствовать потребностям именно </a:t>
            </a:r>
            <a:r>
              <a:rPr lang="ru-RU" b="1" dirty="0" smtClean="0">
                <a:solidFill>
                  <a:srgbClr val="00B050"/>
                </a:solidFill>
              </a:rPr>
              <a:t>Вашей кожи</a:t>
            </a:r>
            <a:r>
              <a:rPr lang="ru-RU" b="1" dirty="0"/>
              <a:t>. </a:t>
            </a:r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серии предлагаются кремы </a:t>
            </a:r>
            <a:r>
              <a:rPr lang="ru-RU" b="1" dirty="0" smtClean="0">
                <a:solidFill>
                  <a:srgbClr val="00B050"/>
                </a:solidFill>
              </a:rPr>
              <a:t>с </a:t>
            </a:r>
            <a:r>
              <a:rPr lang="ru-RU" b="1" dirty="0">
                <a:solidFill>
                  <a:srgbClr val="00B050"/>
                </a:solidFill>
              </a:rPr>
              <a:t>разнообразными </a:t>
            </a:r>
            <a:r>
              <a:rPr lang="ru-RU" b="1" dirty="0" smtClean="0">
                <a:solidFill>
                  <a:srgbClr val="00B050"/>
                </a:solidFill>
              </a:rPr>
              <a:t>текстурами </a:t>
            </a:r>
            <a:r>
              <a:rPr lang="ru-RU" b="1" dirty="0">
                <a:solidFill>
                  <a:srgbClr val="00B050"/>
                </a:solidFill>
              </a:rPr>
              <a:t>на любой вкус</a:t>
            </a:r>
            <a:r>
              <a:rPr lang="ru-RU" b="1" dirty="0"/>
              <a:t>: </a:t>
            </a:r>
            <a:r>
              <a:rPr lang="ru-RU" b="1" dirty="0" smtClean="0"/>
              <a:t>от </a:t>
            </a:r>
            <a:r>
              <a:rPr lang="ru-RU" b="1" dirty="0"/>
              <a:t>легких </a:t>
            </a:r>
            <a:r>
              <a:rPr lang="ru-RU" b="1" dirty="0" err="1"/>
              <a:t>сорбетов</a:t>
            </a:r>
            <a:r>
              <a:rPr lang="ru-RU" b="1" dirty="0"/>
              <a:t> </a:t>
            </a:r>
            <a:r>
              <a:rPr lang="ru-RU" b="1" dirty="0" smtClean="0"/>
              <a:t>до </a:t>
            </a:r>
            <a:r>
              <a:rPr lang="ru-RU" b="1" dirty="0"/>
              <a:t>плотных </a:t>
            </a:r>
            <a:r>
              <a:rPr lang="ru-RU" b="1" dirty="0" err="1"/>
              <a:t>баттеров</a:t>
            </a:r>
            <a:r>
              <a:rPr lang="ru-RU" b="1" dirty="0" smtClean="0"/>
              <a:t>.</a:t>
            </a:r>
            <a:endParaRPr lang="ru-RU" b="1" dirty="0">
              <a:solidFill>
                <a:srgbClr val="00B050"/>
              </a:solidFill>
            </a:endParaRPr>
          </a:p>
          <a:p>
            <a:endParaRPr lang="ru-RU" sz="19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0" r="9651"/>
          <a:stretch/>
        </p:blipFill>
        <p:spPr>
          <a:xfrm>
            <a:off x="552037" y="5332806"/>
            <a:ext cx="938874" cy="7604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140439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Edwardian Script ITC" pitchFamily="66" charset="0"/>
              </a:rPr>
              <a:t>Organic </a:t>
            </a:r>
            <a:r>
              <a:rPr lang="en-US" sz="5400" b="1" dirty="0">
                <a:solidFill>
                  <a:schemeClr val="bg1"/>
                </a:solidFill>
                <a:latin typeface="Edwardian Script ITC" pitchFamily="66" charset="0"/>
              </a:rPr>
              <a:t>Oils </a:t>
            </a:r>
            <a:r>
              <a:rPr lang="en-US" sz="5400" b="1" dirty="0" smtClean="0">
                <a:solidFill>
                  <a:schemeClr val="bg1"/>
                </a:solidFill>
                <a:latin typeface="Edwardian Script ITC" pitchFamily="66" charset="0"/>
              </a:rPr>
              <a:t>Collection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907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НЯ\ГРАФИКА\LOVE\LOVE by_Mago74\LOVE by_Mago74 papier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674"/>
          <a:stretch/>
        </p:blipFill>
        <p:spPr bwMode="auto">
          <a:xfrm>
            <a:off x="-11846" y="-27384"/>
            <a:ext cx="9155846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4" r="48099"/>
          <a:stretch/>
        </p:blipFill>
        <p:spPr>
          <a:xfrm rot="5400000">
            <a:off x="4024319" y="-3778914"/>
            <a:ext cx="1071560" cy="9167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45" b="11573"/>
          <a:stretch/>
        </p:blipFill>
        <p:spPr>
          <a:xfrm>
            <a:off x="0" y="272061"/>
            <a:ext cx="9144000" cy="1140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476672"/>
            <a:ext cx="8928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ПРЕИМУЩЕСТВА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Edwardian Script ITC" pitchFamily="66" charset="0"/>
              </a:rPr>
              <a:t>Organic Oils Collection</a:t>
            </a:r>
            <a:endParaRPr lang="ru-RU" sz="3600" b="1" dirty="0">
              <a:solidFill>
                <a:schemeClr val="bg1"/>
              </a:solidFill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0" r="9651"/>
          <a:stretch/>
        </p:blipFill>
        <p:spPr>
          <a:xfrm>
            <a:off x="124259" y="1628800"/>
            <a:ext cx="631317" cy="5113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0" r="9651"/>
          <a:stretch/>
        </p:blipFill>
        <p:spPr>
          <a:xfrm>
            <a:off x="196267" y="2852936"/>
            <a:ext cx="631317" cy="5113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0" r="9651"/>
          <a:stretch/>
        </p:blipFill>
        <p:spPr>
          <a:xfrm>
            <a:off x="162229" y="3861048"/>
            <a:ext cx="631317" cy="5113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0" r="9651"/>
          <a:stretch/>
        </p:blipFill>
        <p:spPr>
          <a:xfrm>
            <a:off x="167676" y="5301208"/>
            <a:ext cx="631317" cy="5113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6565" y="1484784"/>
            <a:ext cx="7725829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/>
              <a:t>Основу </a:t>
            </a:r>
            <a:r>
              <a:rPr lang="ru-RU" sz="1700" b="1" dirty="0"/>
              <a:t>всех кремов составляют </a:t>
            </a:r>
            <a:r>
              <a:rPr lang="ru-RU" sz="1700" b="1" dirty="0" smtClean="0">
                <a:solidFill>
                  <a:srgbClr val="00B050"/>
                </a:solidFill>
              </a:rPr>
              <a:t>сертифицированные </a:t>
            </a:r>
            <a:r>
              <a:rPr lang="ru-RU" sz="1700" b="1" dirty="0">
                <a:solidFill>
                  <a:srgbClr val="00B050"/>
                </a:solidFill>
              </a:rPr>
              <a:t>органические масла:</a:t>
            </a:r>
            <a:r>
              <a:rPr lang="ru-RU" sz="1700" b="1" dirty="0"/>
              <a:t> </a:t>
            </a:r>
          </a:p>
          <a:p>
            <a:r>
              <a:rPr lang="ru-RU" sz="1700" b="1" dirty="0"/>
              <a:t>виноградной косточки, </a:t>
            </a:r>
            <a:r>
              <a:rPr lang="ru-RU" sz="1700" b="1" dirty="0" err="1"/>
              <a:t>макадамии</a:t>
            </a:r>
            <a:r>
              <a:rPr lang="ru-RU" sz="1700" b="1" dirty="0"/>
              <a:t>, </a:t>
            </a:r>
            <a:r>
              <a:rPr lang="ru-RU" sz="1700" b="1" dirty="0" smtClean="0"/>
              <a:t>авокадо</a:t>
            </a:r>
            <a:r>
              <a:rPr lang="ru-RU" sz="1700" b="1" dirty="0"/>
              <a:t>, ши, какао, </a:t>
            </a:r>
            <a:r>
              <a:rPr lang="ru-RU" sz="1700" b="1" dirty="0" err="1"/>
              <a:t>бабассу</a:t>
            </a:r>
            <a:r>
              <a:rPr lang="ru-RU" sz="1700" b="1" dirty="0"/>
              <a:t>, сои и семян льна </a:t>
            </a:r>
            <a:r>
              <a:rPr lang="ru-RU" sz="1700" b="1" dirty="0" smtClean="0">
                <a:solidFill>
                  <a:srgbClr val="00B050"/>
                </a:solidFill>
              </a:rPr>
              <a:t>(</a:t>
            </a:r>
            <a:r>
              <a:rPr lang="ru-RU" sz="1700" b="1" dirty="0">
                <a:solidFill>
                  <a:srgbClr val="00B050"/>
                </a:solidFill>
              </a:rPr>
              <a:t>сертификат </a:t>
            </a:r>
            <a:r>
              <a:rPr lang="ru-RU" sz="1700" b="1" dirty="0" err="1">
                <a:solidFill>
                  <a:srgbClr val="00B050"/>
                </a:solidFill>
              </a:rPr>
              <a:t>Lacon</a:t>
            </a:r>
            <a:r>
              <a:rPr lang="ru-RU" sz="1700" b="1" dirty="0">
                <a:solidFill>
                  <a:srgbClr val="00B050"/>
                </a:solidFill>
              </a:rPr>
              <a:t> </a:t>
            </a:r>
            <a:r>
              <a:rPr lang="ru-RU" sz="1700" b="1" dirty="0" err="1">
                <a:solidFill>
                  <a:srgbClr val="00B050"/>
                </a:solidFill>
              </a:rPr>
              <a:t>Qualitat</a:t>
            </a:r>
            <a:r>
              <a:rPr lang="ru-RU" sz="1700" b="1" dirty="0">
                <a:solidFill>
                  <a:srgbClr val="00B050"/>
                </a:solidFill>
              </a:rPr>
              <a:t>, Германия</a:t>
            </a:r>
            <a:r>
              <a:rPr lang="ru-RU" sz="1700" b="1" dirty="0" smtClean="0">
                <a:solidFill>
                  <a:srgbClr val="00B050"/>
                </a:solidFill>
              </a:rPr>
              <a:t>).</a:t>
            </a:r>
          </a:p>
          <a:p>
            <a:endParaRPr lang="ru-RU" sz="1700" b="1" dirty="0">
              <a:solidFill>
                <a:srgbClr val="00B050"/>
              </a:solidFill>
            </a:endParaRPr>
          </a:p>
          <a:p>
            <a:r>
              <a:rPr lang="ru-RU" sz="1700" b="1" dirty="0" smtClean="0"/>
              <a:t>В кремах серии используется</a:t>
            </a:r>
            <a:r>
              <a:rPr lang="ru-RU" sz="1700" b="1" dirty="0" smtClean="0">
                <a:solidFill>
                  <a:srgbClr val="00B050"/>
                </a:solidFill>
              </a:rPr>
              <a:t> инновационная система увлажнения кожи,</a:t>
            </a:r>
            <a:r>
              <a:rPr lang="ru-RU" sz="1700" b="1" dirty="0" smtClean="0"/>
              <a:t> позволяющая </a:t>
            </a:r>
            <a:r>
              <a:rPr lang="ru-RU" sz="1700" b="1" dirty="0"/>
              <a:t>длительное время поддерживать увлажненность эпидермиса на оптимальном уровне.</a:t>
            </a:r>
          </a:p>
          <a:p>
            <a:endParaRPr lang="ru-RU" sz="1700" b="1" dirty="0" smtClean="0">
              <a:solidFill>
                <a:srgbClr val="00B050"/>
              </a:solidFill>
            </a:endParaRPr>
          </a:p>
          <a:p>
            <a:r>
              <a:rPr lang="ru-RU" sz="1700" b="1" dirty="0" smtClean="0"/>
              <a:t>Кремы </a:t>
            </a:r>
            <a:r>
              <a:rPr lang="ru-RU" sz="1700" b="1" dirty="0"/>
              <a:t>в зависимости от выполняемых функций, </a:t>
            </a:r>
            <a:endParaRPr lang="ru-RU" sz="1700" b="1" dirty="0" smtClean="0"/>
          </a:p>
          <a:p>
            <a:r>
              <a:rPr lang="ru-RU" sz="1700" b="1" dirty="0" smtClean="0">
                <a:solidFill>
                  <a:srgbClr val="00B050"/>
                </a:solidFill>
              </a:rPr>
              <a:t>содержат </a:t>
            </a:r>
            <a:r>
              <a:rPr lang="ru-RU" sz="1700" b="1" dirty="0">
                <a:solidFill>
                  <a:srgbClr val="00B050"/>
                </a:solidFill>
              </a:rPr>
              <a:t>различные биологически активные </a:t>
            </a:r>
            <a:endParaRPr lang="ru-RU" sz="1700" b="1" dirty="0" smtClean="0">
              <a:solidFill>
                <a:srgbClr val="00B050"/>
              </a:solidFill>
            </a:endParaRPr>
          </a:p>
          <a:p>
            <a:r>
              <a:rPr lang="ru-RU" sz="1700" b="1" dirty="0" smtClean="0">
                <a:solidFill>
                  <a:srgbClr val="00B050"/>
                </a:solidFill>
              </a:rPr>
              <a:t>комплексы на основе растительных экстрактов</a:t>
            </a:r>
          </a:p>
          <a:p>
            <a:endParaRPr lang="ru-RU" sz="1700" dirty="0"/>
          </a:p>
          <a:p>
            <a:r>
              <a:rPr lang="ru-RU" sz="1700" b="1" dirty="0"/>
              <a:t>Также в кремах </a:t>
            </a:r>
            <a:r>
              <a:rPr lang="ru-RU" sz="1700" b="1" dirty="0" smtClean="0"/>
              <a:t>используются</a:t>
            </a:r>
            <a:r>
              <a:rPr lang="ru-RU" sz="1700" b="1" dirty="0" smtClean="0">
                <a:solidFill>
                  <a:srgbClr val="00B050"/>
                </a:solidFill>
              </a:rPr>
              <a:t>: уникальный </a:t>
            </a:r>
          </a:p>
          <a:p>
            <a:r>
              <a:rPr lang="ru-RU" sz="1700" b="1" dirty="0" err="1" smtClean="0">
                <a:solidFill>
                  <a:srgbClr val="00B050"/>
                </a:solidFill>
              </a:rPr>
              <a:t>биофункциональный</a:t>
            </a:r>
            <a:r>
              <a:rPr lang="ru-RU" sz="1700" b="1" dirty="0" smtClean="0">
                <a:solidFill>
                  <a:srgbClr val="00B050"/>
                </a:solidFill>
              </a:rPr>
              <a:t> </a:t>
            </a:r>
            <a:r>
              <a:rPr lang="ru-RU" sz="1700" b="1" dirty="0">
                <a:solidFill>
                  <a:srgbClr val="00B050"/>
                </a:solidFill>
              </a:rPr>
              <a:t>комплекс </a:t>
            </a:r>
            <a:r>
              <a:rPr lang="ru-RU" sz="1700" b="1" dirty="0" err="1">
                <a:solidFill>
                  <a:srgbClr val="00B050"/>
                </a:solidFill>
              </a:rPr>
              <a:t>Vital</a:t>
            </a:r>
            <a:r>
              <a:rPr lang="ru-RU" sz="1700" b="1" dirty="0">
                <a:solidFill>
                  <a:srgbClr val="00B050"/>
                </a:solidFill>
              </a:rPr>
              <a:t> </a:t>
            </a:r>
            <a:r>
              <a:rPr lang="ru-RU" sz="1700" b="1" dirty="0" smtClean="0">
                <a:solidFill>
                  <a:srgbClr val="00B050"/>
                </a:solidFill>
              </a:rPr>
              <a:t>ET </a:t>
            </a:r>
          </a:p>
          <a:p>
            <a:r>
              <a:rPr lang="ru-RU" sz="1700" b="1" dirty="0" smtClean="0"/>
              <a:t>(</a:t>
            </a:r>
            <a:r>
              <a:rPr lang="ru-RU" sz="1700" b="1" dirty="0"/>
              <a:t>производное витамина E</a:t>
            </a:r>
            <a:r>
              <a:rPr lang="ru-RU" sz="1700" b="1" dirty="0" smtClean="0"/>
              <a:t>), фосфолипиды, </a:t>
            </a:r>
          </a:p>
          <a:p>
            <a:r>
              <a:rPr lang="ru-RU" sz="1700" b="1" dirty="0" smtClean="0"/>
              <a:t>растительные </a:t>
            </a:r>
            <a:r>
              <a:rPr lang="ru-RU" sz="1700" b="1" dirty="0" err="1" smtClean="0"/>
              <a:t>церамиды</a:t>
            </a:r>
            <a:r>
              <a:rPr lang="ru-RU" sz="1700" b="1" dirty="0" smtClean="0"/>
              <a:t>, миндальные </a:t>
            </a:r>
          </a:p>
          <a:p>
            <a:r>
              <a:rPr lang="ru-RU" sz="1700" b="1" dirty="0" smtClean="0"/>
              <a:t>протеины, фруктовые кислоты и эфирные </a:t>
            </a:r>
          </a:p>
          <a:p>
            <a:r>
              <a:rPr lang="ru-RU" sz="1700" b="1" dirty="0" smtClean="0"/>
              <a:t>масла.</a:t>
            </a:r>
            <a:endParaRPr lang="ru-RU" sz="1700" b="1" dirty="0"/>
          </a:p>
          <a:p>
            <a:endParaRPr lang="ru-RU" dirty="0"/>
          </a:p>
          <a:p>
            <a:endParaRPr lang="ru-RU" b="1" dirty="0">
              <a:solidFill>
                <a:srgbClr val="00B05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00" t="4508" r="31297" b="9561"/>
          <a:stretch/>
        </p:blipFill>
        <p:spPr>
          <a:xfrm rot="1408604">
            <a:off x="6536208" y="3360056"/>
            <a:ext cx="2586226" cy="3891319"/>
          </a:xfrm>
          <a:prstGeom prst="rect">
            <a:avLst/>
          </a:prstGeom>
          <a:ln>
            <a:noFill/>
          </a:ln>
          <a:effectLst>
            <a:outerShdw blurRad="444500" dist="114300" dir="9000000" sx="104000" sy="104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1818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НЯ\ГРАФИКА\LOVE\LOVE by_Mago74\LOVE by_Mago74 papier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674"/>
          <a:stretch/>
        </p:blipFill>
        <p:spPr bwMode="auto">
          <a:xfrm>
            <a:off x="-11846" y="-27384"/>
            <a:ext cx="9155846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4" r="48099"/>
          <a:stretch/>
        </p:blipFill>
        <p:spPr>
          <a:xfrm rot="5400000">
            <a:off x="4024319" y="-3931489"/>
            <a:ext cx="1071560" cy="9167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45" b="11573"/>
          <a:stretch/>
        </p:blipFill>
        <p:spPr>
          <a:xfrm>
            <a:off x="0" y="116632"/>
            <a:ext cx="9144000" cy="1140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332656"/>
            <a:ext cx="8928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</a:rPr>
              <a:t>Сертифицированные органические масла</a:t>
            </a:r>
            <a:endParaRPr lang="ru-RU" sz="3000" b="1" dirty="0">
              <a:solidFill>
                <a:schemeClr val="bg1"/>
              </a:solidFill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8829003"/>
              </p:ext>
            </p:extLst>
          </p:nvPr>
        </p:nvGraphicFramePr>
        <p:xfrm>
          <a:off x="179512" y="1340768"/>
          <a:ext cx="8784976" cy="54673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112"/>
                <a:gridCol w="7776864"/>
              </a:tblGrid>
              <a:tr h="153931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Все масла в серии «</a:t>
                      </a:r>
                      <a:r>
                        <a:rPr lang="ru-RU" sz="1000" dirty="0" err="1">
                          <a:effectLst/>
                        </a:rPr>
                        <a:t>Organic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Oils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Collection</a:t>
                      </a:r>
                      <a:r>
                        <a:rPr lang="ru-RU" sz="1000" dirty="0">
                          <a:effectLst/>
                        </a:rPr>
                        <a:t>» высочайшего качества, но при этом они отличаются составом, полезными свойствами и по-разному действуют на кожу: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Масло виноградной косточки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содержит мощнейшие естественные антиоксиданты процианид и витамин Е, имеет лёгкую жидкую консистенцию, быстро впитывается. Обладает способностью регулировать выработку кожного жира. Масло с самым высоким среди всех известных продуктов содержанием линолевой кислоты (до 76%), контролирующей влажность кожи и ее способность к восстановлению. 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</a:tr>
              <a:tr h="538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Масло макадамии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богато мононенасыщенной пальмитиновой кислотой (содержится в коже человека), которой нет ни в каком другом растительном масле. На коже масло действует как антиоксидант, предотвращающий разрушение клеточных мембран. Очень легко впитывается, гиппоаллергенно, является идеальным средством для ухода за сухой, чувствительной, обезвоженной кожей.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</a:tr>
              <a:tr h="538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Масло авокадо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содержит лецитин, аминокислоты, витамины (А, B1, B2, B3, B9, F, С, D, Е и др.), а также микро- и макроэлементы (железо, йод, калий, кальций, кобальт, магний и др.), прекрасно увлажняет и смягчает кожу, полноценно насыщая ее необходимыми питательными веществами. Содержащиеся в масле </a:t>
                      </a:r>
                      <a:r>
                        <a:rPr lang="ru-RU" sz="1000" dirty="0" err="1">
                          <a:effectLst/>
                        </a:rPr>
                        <a:t>стеролы</a:t>
                      </a:r>
                      <a:r>
                        <a:rPr lang="ru-RU" sz="1000" dirty="0">
                          <a:effectLst/>
                        </a:rPr>
                        <a:t> помогают предотвратить преждевременное старение кожи.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</a:tr>
              <a:tr h="384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Масло ши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содержит большое количество триглицеридов, которые способствуют увлажнению и защите кожи от неблагоприятных внешних воздействий, а также обладает регенерирующими свойствами, оказывая влияние на синтез коллагена.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</a:tr>
              <a:tr h="46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Масло какао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идеально для ухода за сухой, обезвоженной, зрелой кожей. Ускоряет процесс восстановления поврежденных клеток кожи и препятствует проникновению в кожу токсинов и вредных веществ. Зимой помогает избежать обветривания и обморожения кожи, а летом ускоряет восстановление кожи после загара.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</a:tr>
              <a:tr h="523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Масло бабассу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используется как один из лучших увлажнителей для любого типа кожи. Не закупоривает поры.  Его состав схож с </a:t>
                      </a:r>
                      <a:r>
                        <a:rPr lang="ru-RU" sz="1000" dirty="0" err="1">
                          <a:effectLst/>
                        </a:rPr>
                        <a:t>себумом</a:t>
                      </a:r>
                      <a:r>
                        <a:rPr lang="ru-RU" sz="1000" dirty="0">
                          <a:effectLst/>
                        </a:rPr>
                        <a:t> (собственным кожным жиром). Подходит для ухода за нежной детской кожей и для защиты кожи от УФ-лучей. 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</a:tr>
              <a:tr h="1000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Масло сои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эффективно восстанавливает </a:t>
                      </a:r>
                      <a:r>
                        <a:rPr lang="ru-RU" sz="1000" dirty="0" err="1">
                          <a:effectLst/>
                        </a:rPr>
                        <a:t>гидролипидный</a:t>
                      </a:r>
                      <a:r>
                        <a:rPr lang="ru-RU" sz="1000" dirty="0">
                          <a:effectLst/>
                        </a:rPr>
                        <a:t> слой кожи, предохраняющий ее от пересыхания и агрессивного воздействия окружающей среды.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Одно из немногих растительных масел, которое содержит обе формы витамина Е: токоферолы и </a:t>
                      </a:r>
                      <a:r>
                        <a:rPr lang="ru-RU" sz="1000" dirty="0" err="1">
                          <a:effectLst/>
                        </a:rPr>
                        <a:t>токотриенолы</a:t>
                      </a:r>
                      <a:r>
                        <a:rPr lang="ru-RU" sz="1000" dirty="0">
                          <a:effectLst/>
                        </a:rPr>
                        <a:t>. Благодаря наличию двойной связи </a:t>
                      </a:r>
                      <a:r>
                        <a:rPr lang="ru-RU" sz="1000" dirty="0" err="1">
                          <a:effectLst/>
                        </a:rPr>
                        <a:t>токотриенолы</a:t>
                      </a:r>
                      <a:r>
                        <a:rPr lang="ru-RU" sz="1000" dirty="0">
                          <a:effectLst/>
                        </a:rPr>
                        <a:t> значительно эффективнее проникают в насыщенные жировые слои. Согласно исследованиям α-</a:t>
                      </a:r>
                      <a:r>
                        <a:rPr lang="ru-RU" sz="1000" dirty="0" err="1">
                          <a:effectLst/>
                        </a:rPr>
                        <a:t>токотриенол</a:t>
                      </a:r>
                      <a:r>
                        <a:rPr lang="ru-RU" sz="1000" dirty="0">
                          <a:effectLst/>
                        </a:rPr>
                        <a:t> в 40-60 раз эффективнее α-токоферола в предотвращении перекисного окисления липидов. Благодаря таким мощным антиокислительным свойствам, </a:t>
                      </a:r>
                      <a:r>
                        <a:rPr lang="ru-RU" sz="1000" dirty="0" err="1">
                          <a:effectLst/>
                        </a:rPr>
                        <a:t>токотриенол</a:t>
                      </a:r>
                      <a:r>
                        <a:rPr lang="ru-RU" sz="1000" dirty="0">
                          <a:effectLst/>
                        </a:rPr>
                        <a:t> является эффективным антиоксидантом, защищающим клетки кожи от свободных радикалов.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</a:tr>
              <a:tr h="3078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Льняное масло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благодаря высокому содержанию витамина F способствует заживлению порезов и трещинок, помогает коже восстановиться после обморожения или ожогов, уменьшает раздражение, сухость и шелушение кожи.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63" marR="3346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3885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НЯ\ГРАФИКА\LOVE\LOVE by_Mago74\LOVE by_Mago74 papier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674"/>
          <a:stretch/>
        </p:blipFill>
        <p:spPr bwMode="auto">
          <a:xfrm>
            <a:off x="-11846" y="-27384"/>
            <a:ext cx="9155846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4" r="48099"/>
          <a:stretch/>
        </p:blipFill>
        <p:spPr>
          <a:xfrm rot="5400000">
            <a:off x="4024319" y="-3931489"/>
            <a:ext cx="1071560" cy="9167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45" b="11573"/>
          <a:stretch/>
        </p:blipFill>
        <p:spPr>
          <a:xfrm>
            <a:off x="0" y="116632"/>
            <a:ext cx="9144000" cy="1140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332656"/>
            <a:ext cx="8928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</a:rPr>
              <a:t>Инновационная система увлажнения</a:t>
            </a:r>
            <a:endParaRPr lang="ru-RU" sz="3000" b="1" dirty="0">
              <a:solidFill>
                <a:schemeClr val="bg1"/>
              </a:solidFill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-23803" y="1196752"/>
            <a:ext cx="91678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Увлажнение кожи и сохранение влаги в эпидермисе</a:t>
            </a:r>
            <a:r>
              <a:rPr lang="ru-RU" dirty="0"/>
              <a:t> - одно из основных назначений кремов, поскольку пересушенная кожа становится беззащитной перед натиском микроорганизмов, агрессивных химических веществ, неблагоприятных условий внешней среды (мороза, солнечной радиации и т.п</a:t>
            </a:r>
            <a:r>
              <a:rPr lang="ru-RU" dirty="0" smtClean="0"/>
              <a:t>.) Существует </a:t>
            </a:r>
            <a:r>
              <a:rPr lang="ru-RU" dirty="0"/>
              <a:t>прямая зависимость между степенью увлажнения кожи и ее способностью к восстановлению. Сухая кожа гораздо быстрее стареет.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40359" y="2924944"/>
            <a:ext cx="630019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ВМЕСТО  </a:t>
            </a:r>
            <a:r>
              <a:rPr lang="ru-RU" sz="2400" b="1" dirty="0"/>
              <a:t>глицерина в кремах серии </a:t>
            </a:r>
            <a:endParaRPr lang="ru-RU" sz="2400" b="1" dirty="0" smtClean="0"/>
          </a:p>
          <a:p>
            <a:r>
              <a:rPr lang="ru-RU" sz="2400" b="1" dirty="0" smtClean="0"/>
              <a:t>используются:</a:t>
            </a:r>
          </a:p>
          <a:p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B050"/>
                </a:solidFill>
              </a:rPr>
              <a:t>Гиалуроновая </a:t>
            </a:r>
            <a:r>
              <a:rPr lang="ru-RU" sz="2000" b="1" dirty="0" smtClean="0">
                <a:solidFill>
                  <a:srgbClr val="00B050"/>
                </a:solidFill>
              </a:rPr>
              <a:t>кислота</a:t>
            </a:r>
            <a:endParaRPr lang="ru-RU" sz="2000" dirty="0">
              <a:solidFill>
                <a:srgbClr val="00B050"/>
              </a:solidFill>
            </a:endParaRPr>
          </a:p>
          <a:p>
            <a:endParaRPr lang="ru-RU" sz="2000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B050"/>
                </a:solidFill>
              </a:rPr>
              <a:t>Бетаин </a:t>
            </a:r>
          </a:p>
          <a:p>
            <a:endParaRPr lang="ru-RU" sz="2000" b="1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B050"/>
                </a:solidFill>
              </a:rPr>
              <a:t>Мембранный </a:t>
            </a:r>
            <a:r>
              <a:rPr lang="ru-RU" sz="2000" b="1" dirty="0">
                <a:solidFill>
                  <a:srgbClr val="00B050"/>
                </a:solidFill>
              </a:rPr>
              <a:t>липидный комплекс </a:t>
            </a:r>
            <a:r>
              <a:rPr lang="ru-RU" sz="2000" b="1" dirty="0" err="1">
                <a:solidFill>
                  <a:srgbClr val="00B050"/>
                </a:solidFill>
              </a:rPr>
              <a:t>Amisol</a:t>
            </a:r>
            <a:r>
              <a:rPr lang="ru-RU" sz="2000" b="1" dirty="0">
                <a:solidFill>
                  <a:srgbClr val="00B050"/>
                </a:solidFill>
              </a:rPr>
              <a:t> TRIO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</a:p>
          <a:p>
            <a:endParaRPr lang="ru-RU" sz="2000" dirty="0">
              <a:solidFill>
                <a:srgbClr val="00B05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B050"/>
                </a:solidFill>
              </a:rPr>
              <a:t>Увлажняющий комплекс </a:t>
            </a:r>
            <a:r>
              <a:rPr lang="ru-RU" sz="2000" b="1" dirty="0" err="1">
                <a:solidFill>
                  <a:srgbClr val="00B050"/>
                </a:solidFill>
              </a:rPr>
              <a:t>DuraQuench</a:t>
            </a:r>
            <a:r>
              <a:rPr lang="ru-RU" sz="2000" b="1" dirty="0">
                <a:solidFill>
                  <a:srgbClr val="00B050"/>
                </a:solidFill>
              </a:rPr>
              <a:t> </a:t>
            </a:r>
            <a:endParaRPr lang="ru-RU" sz="2000" b="1" dirty="0" smtClean="0">
              <a:solidFill>
                <a:srgbClr val="00B050"/>
              </a:solidFill>
            </a:endParaRPr>
          </a:p>
          <a:p>
            <a:r>
              <a:rPr lang="ru-RU" sz="2000" b="1" dirty="0">
                <a:solidFill>
                  <a:srgbClr val="00B050"/>
                </a:solidFill>
              </a:rPr>
              <a:t> </a:t>
            </a:r>
            <a:r>
              <a:rPr lang="ru-RU" sz="2000" b="1" dirty="0" smtClean="0">
                <a:solidFill>
                  <a:srgbClr val="00B050"/>
                </a:solidFill>
              </a:rPr>
              <a:t>    (</a:t>
            </a:r>
            <a:r>
              <a:rPr lang="ru-RU" sz="2000" b="1" dirty="0" err="1">
                <a:solidFill>
                  <a:srgbClr val="00B050"/>
                </a:solidFill>
              </a:rPr>
              <a:t>Сroda</a:t>
            </a:r>
            <a:r>
              <a:rPr lang="ru-RU" sz="2000" b="1" dirty="0">
                <a:solidFill>
                  <a:srgbClr val="00B050"/>
                </a:solidFill>
              </a:rPr>
              <a:t> </a:t>
            </a:r>
            <a:r>
              <a:rPr lang="ru-RU" sz="2000" b="1" dirty="0" err="1">
                <a:solidFill>
                  <a:srgbClr val="00B050"/>
                </a:solidFill>
              </a:rPr>
              <a:t>Europe</a:t>
            </a:r>
            <a:r>
              <a:rPr lang="ru-RU" sz="2000" b="1" dirty="0">
                <a:solidFill>
                  <a:srgbClr val="00B050"/>
                </a:solidFill>
              </a:rPr>
              <a:t> </a:t>
            </a:r>
            <a:r>
              <a:rPr lang="ru-RU" sz="2000" b="1" dirty="0" err="1">
                <a:solidFill>
                  <a:srgbClr val="00B050"/>
                </a:solidFill>
              </a:rPr>
              <a:t>Ltd</a:t>
            </a:r>
            <a:r>
              <a:rPr lang="ru-RU" sz="2000" b="1" dirty="0" smtClean="0">
                <a:solidFill>
                  <a:srgbClr val="00B050"/>
                </a:solidFill>
              </a:rPr>
              <a:t>)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0608" y="2303404"/>
            <a:ext cx="5085796" cy="50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51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НЯ\ГРАФИКА\LOVE\LOVE by_Mago74\LOVE by_Mago74 papier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674"/>
          <a:stretch/>
        </p:blipFill>
        <p:spPr bwMode="auto">
          <a:xfrm>
            <a:off x="-11846" y="-27384"/>
            <a:ext cx="9155846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4" r="48099"/>
          <a:stretch/>
        </p:blipFill>
        <p:spPr>
          <a:xfrm rot="5400000">
            <a:off x="4024319" y="-3931489"/>
            <a:ext cx="1071560" cy="9167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45" b="11573"/>
          <a:stretch/>
        </p:blipFill>
        <p:spPr>
          <a:xfrm>
            <a:off x="0" y="116632"/>
            <a:ext cx="9144000" cy="1140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332656"/>
            <a:ext cx="8928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</a:rPr>
              <a:t>Инновационная система </a:t>
            </a:r>
            <a:r>
              <a:rPr lang="ru-RU" sz="3000" b="1" dirty="0" smtClean="0">
                <a:solidFill>
                  <a:schemeClr val="bg1"/>
                </a:solidFill>
              </a:rPr>
              <a:t>увлажнения</a:t>
            </a:r>
            <a:endParaRPr lang="ru-RU" sz="3000" b="1" dirty="0">
              <a:solidFill>
                <a:schemeClr val="bg1"/>
              </a:solidFill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9423" y="2193245"/>
            <a:ext cx="69508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B050"/>
                </a:solidFill>
              </a:rPr>
              <a:t>Согласно </a:t>
            </a:r>
            <a:r>
              <a:rPr lang="ru-RU" sz="1600" b="1" dirty="0">
                <a:solidFill>
                  <a:srgbClr val="00B050"/>
                </a:solidFill>
              </a:rPr>
              <a:t>клиническим испытаниям, комплекс </a:t>
            </a:r>
            <a:r>
              <a:rPr lang="ru-RU" b="1" dirty="0" err="1">
                <a:solidFill>
                  <a:srgbClr val="00B050"/>
                </a:solidFill>
              </a:rPr>
              <a:t>DuraQuench</a:t>
            </a:r>
            <a:r>
              <a:rPr lang="ru-RU" sz="1600" b="1" dirty="0"/>
              <a:t>:</a:t>
            </a:r>
            <a:endParaRPr lang="ru-RU" sz="1600" dirty="0"/>
          </a:p>
          <a:p>
            <a:r>
              <a:rPr lang="ru-RU" sz="1600" dirty="0"/>
              <a:t>- оказывает длительное увлажняющее действие и уменьшает визуальные признаки сухости кожи,</a:t>
            </a:r>
          </a:p>
          <a:p>
            <a:r>
              <a:rPr lang="ru-RU" sz="1600" dirty="0" smtClean="0"/>
              <a:t>- значительно </a:t>
            </a:r>
            <a:r>
              <a:rPr lang="ru-RU" sz="1600" dirty="0"/>
              <a:t>улучшает барьерные функции </a:t>
            </a:r>
            <a:endParaRPr lang="ru-RU" sz="1600" dirty="0" smtClean="0"/>
          </a:p>
          <a:p>
            <a:r>
              <a:rPr lang="ru-RU" sz="1600" dirty="0" smtClean="0"/>
              <a:t>эпидермиса</a:t>
            </a:r>
            <a:r>
              <a:rPr lang="ru-RU" sz="1600" dirty="0"/>
              <a:t>, </a:t>
            </a:r>
            <a:endParaRPr lang="ru-RU" sz="1600" dirty="0" smtClean="0"/>
          </a:p>
          <a:p>
            <a:r>
              <a:rPr lang="ru-RU" sz="1600" dirty="0" smtClean="0"/>
              <a:t>- формирует на коже структурный слой, тем самым </a:t>
            </a:r>
          </a:p>
          <a:p>
            <a:r>
              <a:rPr lang="ru-RU" sz="1600" dirty="0" smtClean="0"/>
              <a:t>уменьшая </a:t>
            </a:r>
            <a:r>
              <a:rPr lang="ru-RU" sz="1600" dirty="0"/>
              <a:t>влияние внешних факторов, таких </a:t>
            </a:r>
            <a:endParaRPr lang="ru-RU" sz="1600" dirty="0" smtClean="0"/>
          </a:p>
          <a:p>
            <a:r>
              <a:rPr lang="ru-RU" sz="1600" dirty="0" smtClean="0"/>
              <a:t>как </a:t>
            </a:r>
            <a:r>
              <a:rPr lang="ru-RU" sz="1600" dirty="0"/>
              <a:t>резкое </a:t>
            </a:r>
            <a:r>
              <a:rPr lang="ru-RU" sz="1600" dirty="0" smtClean="0"/>
              <a:t>изменение влажности и </a:t>
            </a:r>
            <a:r>
              <a:rPr lang="ru-RU" sz="1600" dirty="0"/>
              <a:t>температуры,</a:t>
            </a:r>
          </a:p>
          <a:p>
            <a:r>
              <a:rPr lang="ru-RU" sz="1600" dirty="0" smtClean="0"/>
              <a:t>- защищает от иссушающего действия ПАВ,</a:t>
            </a:r>
          </a:p>
          <a:p>
            <a:r>
              <a:rPr lang="ru-RU" sz="1600" dirty="0" smtClean="0"/>
              <a:t>- благодаря поддержанию оптимального </a:t>
            </a:r>
          </a:p>
          <a:p>
            <a:r>
              <a:rPr lang="ru-RU" sz="1600" dirty="0" smtClean="0"/>
              <a:t>уровня увлажненности эпидермиса, позволяет коже </a:t>
            </a:r>
          </a:p>
          <a:p>
            <a:r>
              <a:rPr lang="ru-RU" sz="1600" dirty="0" smtClean="0"/>
              <a:t>оставаться упругой и эластичной. </a:t>
            </a:r>
          </a:p>
          <a:p>
            <a:r>
              <a:rPr lang="ru-RU" sz="1600" dirty="0"/>
              <a:t>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41276" y="5439995"/>
            <a:ext cx="922178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Важным достоинством </a:t>
            </a:r>
            <a:r>
              <a:rPr lang="ru-RU" sz="1600" dirty="0" smtClean="0"/>
              <a:t>комплекса </a:t>
            </a:r>
            <a:r>
              <a:rPr lang="ru-RU" b="1" dirty="0" err="1">
                <a:solidFill>
                  <a:srgbClr val="00B050"/>
                </a:solidFill>
              </a:rPr>
              <a:t>DuraQuench</a:t>
            </a:r>
            <a:r>
              <a:rPr lang="ru-RU" b="1" dirty="0">
                <a:solidFill>
                  <a:srgbClr val="00B050"/>
                </a:solidFill>
              </a:rPr>
              <a:t> IQ </a:t>
            </a:r>
            <a:r>
              <a:rPr lang="ru-RU" sz="1600" dirty="0" smtClean="0"/>
              <a:t>является </a:t>
            </a:r>
            <a:r>
              <a:rPr lang="ru-RU" sz="1600" dirty="0"/>
              <a:t>его способность оказывать длительное увлажняющее действие на кожу </a:t>
            </a:r>
            <a:r>
              <a:rPr lang="ru-RU" sz="1600" b="1" dirty="0"/>
              <a:t>даже после прекращения </a:t>
            </a:r>
            <a:r>
              <a:rPr lang="ru-RU" sz="1600" b="1" dirty="0" smtClean="0"/>
              <a:t>применения</a:t>
            </a:r>
            <a:r>
              <a:rPr lang="ru-RU" sz="1600" dirty="0" smtClean="0"/>
              <a:t>, </a:t>
            </a:r>
            <a:r>
              <a:rPr lang="ru-RU" sz="1600" dirty="0"/>
              <a:t>что доказано </a:t>
            </a:r>
            <a:r>
              <a:rPr lang="ru-RU" sz="1600" b="1" dirty="0"/>
              <a:t>клиническими испытаниями</a:t>
            </a:r>
            <a:r>
              <a:rPr lang="ru-RU" sz="1600" dirty="0" smtClean="0"/>
              <a:t>. Как </a:t>
            </a:r>
            <a:r>
              <a:rPr lang="ru-RU" sz="1600" dirty="0"/>
              <a:t>эффективный и длительный увлажнитель кожи, </a:t>
            </a:r>
            <a:r>
              <a:rPr lang="ru-RU" b="1" dirty="0" err="1">
                <a:solidFill>
                  <a:srgbClr val="00B050"/>
                </a:solidFill>
              </a:rPr>
              <a:t>DuraQuench</a:t>
            </a:r>
            <a:r>
              <a:rPr lang="ru-RU" b="1" dirty="0">
                <a:solidFill>
                  <a:srgbClr val="00B050"/>
                </a:solidFill>
              </a:rPr>
              <a:t> IQ </a:t>
            </a:r>
            <a:r>
              <a:rPr lang="ru-RU" sz="1600" dirty="0"/>
              <a:t>незаменим в составе рецептур против старения.</a:t>
            </a:r>
          </a:p>
          <a:p>
            <a:endParaRPr lang="ru-RU" sz="1600" dirty="0"/>
          </a:p>
          <a:p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5495" y="1196752"/>
            <a:ext cx="91085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Увлажняющий комплекс </a:t>
            </a:r>
            <a:r>
              <a:rPr lang="ru-RU" b="1" dirty="0" err="1">
                <a:solidFill>
                  <a:srgbClr val="00B050"/>
                </a:solidFill>
              </a:rPr>
              <a:t>DuraQuench</a:t>
            </a:r>
            <a:r>
              <a:rPr lang="ru-RU" sz="1600" dirty="0"/>
              <a:t> </a:t>
            </a:r>
            <a:r>
              <a:rPr lang="ru-RU" sz="1600" dirty="0" smtClean="0"/>
              <a:t> </a:t>
            </a:r>
            <a:r>
              <a:rPr lang="ru-RU" sz="1600" dirty="0"/>
              <a:t>специально разработан  для того, чтобы нивелировать действие смены температуры и влажности за счет уменьшения испарения воды с поверхности </a:t>
            </a:r>
            <a:r>
              <a:rPr lang="ru-RU" sz="1600" dirty="0" smtClean="0"/>
              <a:t>кожи.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2852936"/>
            <a:ext cx="3404201" cy="227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568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625</TotalTime>
  <Words>1209</Words>
  <Application>Microsoft Office PowerPoint</Application>
  <PresentationFormat>Экран (4:3)</PresentationFormat>
  <Paragraphs>122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Остин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Speed_XP</dc:creator>
  <cp:lastModifiedBy>HomeUser</cp:lastModifiedBy>
  <cp:revision>38</cp:revision>
  <dcterms:created xsi:type="dcterms:W3CDTF">2013-03-29T07:48:17Z</dcterms:created>
  <dcterms:modified xsi:type="dcterms:W3CDTF">2013-04-29T11:03:35Z</dcterms:modified>
</cp:coreProperties>
</file>