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4" r:id="rId2"/>
    <p:sldMasterId id="2147483676" r:id="rId3"/>
  </p:sldMasterIdLst>
  <p:notesMasterIdLst>
    <p:notesMasterId r:id="rId17"/>
  </p:notesMasterIdLst>
  <p:handoutMasterIdLst>
    <p:handoutMasterId r:id="rId18"/>
  </p:handoutMasterIdLst>
  <p:sldIdLst>
    <p:sldId id="773" r:id="rId4"/>
    <p:sldId id="772" r:id="rId5"/>
    <p:sldId id="808" r:id="rId6"/>
    <p:sldId id="775" r:id="rId7"/>
    <p:sldId id="774" r:id="rId8"/>
    <p:sldId id="778" r:id="rId9"/>
    <p:sldId id="779" r:id="rId10"/>
    <p:sldId id="777" r:id="rId11"/>
    <p:sldId id="776" r:id="rId12"/>
    <p:sldId id="782" r:id="rId13"/>
    <p:sldId id="783" r:id="rId14"/>
    <p:sldId id="806" r:id="rId15"/>
    <p:sldId id="811" r:id="rId16"/>
  </p:sldIdLst>
  <p:sldSz cx="9144000" cy="6858000" type="screen4x3"/>
  <p:notesSz cx="6797675" cy="987425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FF33CC"/>
    <a:srgbClr val="EA00AD"/>
    <a:srgbClr val="B91395"/>
    <a:srgbClr val="A40E84"/>
    <a:srgbClr val="00FF00"/>
    <a:srgbClr val="005A9E"/>
    <a:srgbClr val="35EC0A"/>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55" autoAdjust="0"/>
  </p:normalViewPr>
  <p:slideViewPr>
    <p:cSldViewPr>
      <p:cViewPr>
        <p:scale>
          <a:sx n="100" d="100"/>
          <a:sy n="100" d="100"/>
        </p:scale>
        <p:origin x="-504" y="10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8B9F75A4-E6BD-4C1E-B2ED-6EF62A6A868E}" type="datetimeFigureOut">
              <a:rPr lang="en-US" smtClean="0"/>
              <a:t>6/13/2017</a:t>
            </a:fld>
            <a:endParaRPr lang="en-US"/>
          </a:p>
        </p:txBody>
      </p:sp>
      <p:sp>
        <p:nvSpPr>
          <p:cNvPr id="4" name="Symbol zastępczy stopki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ymbol zastępczy numeru slajd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966E80E0-EF3E-4869-9503-AB2322095D3B}" type="slidenum">
              <a:rPr lang="en-US" smtClean="0"/>
              <a:t>‹#›</a:t>
            </a:fld>
            <a:endParaRPr lang="en-US"/>
          </a:p>
        </p:txBody>
      </p:sp>
    </p:spTree>
    <p:extLst>
      <p:ext uri="{BB962C8B-B14F-4D97-AF65-F5344CB8AC3E}">
        <p14:creationId xmlns:p14="http://schemas.microsoft.com/office/powerpoint/2010/main" val="3623141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47A74E95-ACDE-447A-894D-6E80AA6B9BA7}" type="datetimeFigureOut">
              <a:rPr lang="pl-PL" smtClean="0"/>
              <a:pPr/>
              <a:t>13.06.2017</a:t>
            </a:fld>
            <a:endParaRPr lang="pl-PL"/>
          </a:p>
        </p:txBody>
      </p:sp>
      <p:sp>
        <p:nvSpPr>
          <p:cNvPr id="4" name="Symbol zastępczy obrazu slajd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094598A9-ADAF-474C-8A72-4227D826945E}" type="slidenum">
              <a:rPr lang="pl-PL" smtClean="0"/>
              <a:pPr/>
              <a:t>‹#›</a:t>
            </a:fld>
            <a:endParaRPr lang="pl-PL"/>
          </a:p>
        </p:txBody>
      </p:sp>
    </p:spTree>
    <p:extLst>
      <p:ext uri="{BB962C8B-B14F-4D97-AF65-F5344CB8AC3E}">
        <p14:creationId xmlns:p14="http://schemas.microsoft.com/office/powerpoint/2010/main" val="8555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94598A9-ADAF-474C-8A72-4227D826945E}" type="slidenum">
              <a:rPr lang="pl-PL" smtClean="0"/>
              <a:pPr/>
              <a:t>8</a:t>
            </a:fld>
            <a:endParaRPr lang="pl-PL"/>
          </a:p>
        </p:txBody>
      </p:sp>
    </p:spTree>
    <p:extLst>
      <p:ext uri="{BB962C8B-B14F-4D97-AF65-F5344CB8AC3E}">
        <p14:creationId xmlns:p14="http://schemas.microsoft.com/office/powerpoint/2010/main" val="366045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B95A7328-E769-4DB2-A0B0-C5C7EA2AC838}" type="datetimeFigureOut">
              <a:rPr lang="en-US" smtClean="0"/>
              <a:t>6/13/2017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3F05EDC-8EBB-4F7D-A94A-C2EEBD3C0656}" type="slidenum">
              <a:rPr lang="en-US" smtClean="0"/>
              <a:t>‹#›</a:t>
            </a:fld>
            <a:endParaRPr lang="en-US"/>
          </a:p>
        </p:txBody>
      </p:sp>
    </p:spTree>
    <p:extLst>
      <p:ext uri="{BB962C8B-B14F-4D97-AF65-F5344CB8AC3E}">
        <p14:creationId xmlns:p14="http://schemas.microsoft.com/office/powerpoint/2010/main" val="69441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B95A7328-E769-4DB2-A0B0-C5C7EA2AC838}" type="datetimeFigureOut">
              <a:rPr lang="en-US" smtClean="0"/>
              <a:t>6/13/2017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3F05EDC-8EBB-4F7D-A94A-C2EEBD3C0656}" type="slidenum">
              <a:rPr lang="en-US" smtClean="0"/>
              <a:t>‹#›</a:t>
            </a:fld>
            <a:endParaRPr lang="en-US"/>
          </a:p>
        </p:txBody>
      </p:sp>
    </p:spTree>
    <p:extLst>
      <p:ext uri="{BB962C8B-B14F-4D97-AF65-F5344CB8AC3E}">
        <p14:creationId xmlns:p14="http://schemas.microsoft.com/office/powerpoint/2010/main" val="255257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B95A7328-E769-4DB2-A0B0-C5C7EA2AC838}" type="datetimeFigureOut">
              <a:rPr lang="en-US" smtClean="0"/>
              <a:t>6/13/2017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3F05EDC-8EBB-4F7D-A94A-C2EEBD3C0656}" type="slidenum">
              <a:rPr lang="en-US" smtClean="0"/>
              <a:t>‹#›</a:t>
            </a:fld>
            <a:endParaRPr lang="en-US"/>
          </a:p>
        </p:txBody>
      </p:sp>
    </p:spTree>
    <p:extLst>
      <p:ext uri="{BB962C8B-B14F-4D97-AF65-F5344CB8AC3E}">
        <p14:creationId xmlns:p14="http://schemas.microsoft.com/office/powerpoint/2010/main" val="1589114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B95A7328-E769-4DB2-A0B0-C5C7EA2AC838}" type="datetimeFigureOut">
              <a:rPr lang="en-US" smtClean="0"/>
              <a:t>6/13/2017</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23F05EDC-8EBB-4F7D-A94A-C2EEBD3C0656}" type="slidenum">
              <a:rPr lang="en-US" smtClean="0"/>
              <a:t>‹#›</a:t>
            </a:fld>
            <a:endParaRPr lang="en-US"/>
          </a:p>
        </p:txBody>
      </p:sp>
    </p:spTree>
    <p:extLst>
      <p:ext uri="{BB962C8B-B14F-4D97-AF65-F5344CB8AC3E}">
        <p14:creationId xmlns:p14="http://schemas.microsoft.com/office/powerpoint/2010/main" val="23194113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98E12441-F06B-479B-AAF6-D627C45CB505}" type="datetimeFigureOut">
              <a:rPr lang="en-US" smtClean="0"/>
              <a:t>6/13/2017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1961A978-9163-4510-80DA-B851992789B2}" type="slidenum">
              <a:rPr lang="en-US" smtClean="0"/>
              <a:t>‹#›</a:t>
            </a:fld>
            <a:endParaRPr lang="en-US"/>
          </a:p>
        </p:txBody>
      </p:sp>
    </p:spTree>
    <p:extLst>
      <p:ext uri="{BB962C8B-B14F-4D97-AF65-F5344CB8AC3E}">
        <p14:creationId xmlns:p14="http://schemas.microsoft.com/office/powerpoint/2010/main" val="411479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98E12441-F06B-479B-AAF6-D627C45CB505}" type="datetimeFigureOut">
              <a:rPr lang="en-US" smtClean="0"/>
              <a:t>6/13/2017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1961A978-9163-4510-80DA-B851992789B2}" type="slidenum">
              <a:rPr lang="en-US" smtClean="0"/>
              <a:t>‹#›</a:t>
            </a:fld>
            <a:endParaRPr lang="en-US"/>
          </a:p>
        </p:txBody>
      </p:sp>
    </p:spTree>
    <p:extLst>
      <p:ext uri="{BB962C8B-B14F-4D97-AF65-F5344CB8AC3E}">
        <p14:creationId xmlns:p14="http://schemas.microsoft.com/office/powerpoint/2010/main" val="3754386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8E12441-F06B-479B-AAF6-D627C45CB505}" type="datetimeFigureOut">
              <a:rPr lang="en-US" smtClean="0"/>
              <a:t>6/13/2017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1961A978-9163-4510-80DA-B851992789B2}" type="slidenum">
              <a:rPr lang="en-US" smtClean="0"/>
              <a:t>‹#›</a:t>
            </a:fld>
            <a:endParaRPr lang="en-US"/>
          </a:p>
        </p:txBody>
      </p:sp>
    </p:spTree>
    <p:extLst>
      <p:ext uri="{BB962C8B-B14F-4D97-AF65-F5344CB8AC3E}">
        <p14:creationId xmlns:p14="http://schemas.microsoft.com/office/powerpoint/2010/main" val="370068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98E12441-F06B-479B-AAF6-D627C45CB505}" type="datetimeFigureOut">
              <a:rPr lang="en-US" smtClean="0"/>
              <a:t>6/13/2017</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1961A978-9163-4510-80DA-B851992789B2}" type="slidenum">
              <a:rPr lang="en-US" smtClean="0"/>
              <a:t>‹#›</a:t>
            </a:fld>
            <a:endParaRPr lang="en-US"/>
          </a:p>
        </p:txBody>
      </p:sp>
    </p:spTree>
    <p:extLst>
      <p:ext uri="{BB962C8B-B14F-4D97-AF65-F5344CB8AC3E}">
        <p14:creationId xmlns:p14="http://schemas.microsoft.com/office/powerpoint/2010/main" val="73208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98E12441-F06B-479B-AAF6-D627C45CB505}" type="datetimeFigureOut">
              <a:rPr lang="en-US" smtClean="0"/>
              <a:t>6/13/2017</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1961A978-9163-4510-80DA-B851992789B2}" type="slidenum">
              <a:rPr lang="en-US" smtClean="0"/>
              <a:t>‹#›</a:t>
            </a:fld>
            <a:endParaRPr lang="en-US"/>
          </a:p>
        </p:txBody>
      </p:sp>
    </p:spTree>
    <p:extLst>
      <p:ext uri="{BB962C8B-B14F-4D97-AF65-F5344CB8AC3E}">
        <p14:creationId xmlns:p14="http://schemas.microsoft.com/office/powerpoint/2010/main" val="3998251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98E12441-F06B-479B-AAF6-D627C45CB505}" type="datetimeFigureOut">
              <a:rPr lang="en-US" smtClean="0"/>
              <a:t>6/13/2017</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1961A978-9163-4510-80DA-B851992789B2}" type="slidenum">
              <a:rPr lang="en-US" smtClean="0"/>
              <a:t>‹#›</a:t>
            </a:fld>
            <a:endParaRPr lang="en-US"/>
          </a:p>
        </p:txBody>
      </p:sp>
    </p:spTree>
    <p:extLst>
      <p:ext uri="{BB962C8B-B14F-4D97-AF65-F5344CB8AC3E}">
        <p14:creationId xmlns:p14="http://schemas.microsoft.com/office/powerpoint/2010/main" val="157383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8E12441-F06B-479B-AAF6-D627C45CB505}" type="datetimeFigureOut">
              <a:rPr lang="en-US" smtClean="0"/>
              <a:t>6/13/2017</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1961A978-9163-4510-80DA-B851992789B2}" type="slidenum">
              <a:rPr lang="en-US" smtClean="0"/>
              <a:t>‹#›</a:t>
            </a:fld>
            <a:endParaRPr lang="en-US"/>
          </a:p>
        </p:txBody>
      </p:sp>
    </p:spTree>
    <p:extLst>
      <p:ext uri="{BB962C8B-B14F-4D97-AF65-F5344CB8AC3E}">
        <p14:creationId xmlns:p14="http://schemas.microsoft.com/office/powerpoint/2010/main" val="97030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B95A7328-E769-4DB2-A0B0-C5C7EA2AC838}" type="datetimeFigureOut">
              <a:rPr lang="en-US" smtClean="0"/>
              <a:t>6/13/2017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3F05EDC-8EBB-4F7D-A94A-C2EEBD3C0656}" type="slidenum">
              <a:rPr lang="en-US" smtClean="0"/>
              <a:t>‹#›</a:t>
            </a:fld>
            <a:endParaRPr lang="en-US"/>
          </a:p>
        </p:txBody>
      </p:sp>
      <p:pic>
        <p:nvPicPr>
          <p:cNvPr id="7" name="Picture 4" descr="C:\Users\Eksport-marketing.CANPOL\Desktop\activiti_matters_labe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016" t="20676" r="18237" b="26791"/>
          <a:stretch/>
        </p:blipFill>
        <p:spPr bwMode="auto">
          <a:xfrm>
            <a:off x="0" y="260648"/>
            <a:ext cx="1475656" cy="121604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41082" y="6021288"/>
            <a:ext cx="823406" cy="64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1986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8E12441-F06B-479B-AAF6-D627C45CB505}" type="datetimeFigureOut">
              <a:rPr lang="en-US" smtClean="0"/>
              <a:t>6/13/2017</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1961A978-9163-4510-80DA-B851992789B2}" type="slidenum">
              <a:rPr lang="en-US" smtClean="0"/>
              <a:t>‹#›</a:t>
            </a:fld>
            <a:endParaRPr lang="en-US"/>
          </a:p>
        </p:txBody>
      </p:sp>
    </p:spTree>
    <p:extLst>
      <p:ext uri="{BB962C8B-B14F-4D97-AF65-F5344CB8AC3E}">
        <p14:creationId xmlns:p14="http://schemas.microsoft.com/office/powerpoint/2010/main" val="2451479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8E12441-F06B-479B-AAF6-D627C45CB505}" type="datetimeFigureOut">
              <a:rPr lang="en-US" smtClean="0"/>
              <a:t>6/13/2017</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1961A978-9163-4510-80DA-B851992789B2}" type="slidenum">
              <a:rPr lang="en-US" smtClean="0"/>
              <a:t>‹#›</a:t>
            </a:fld>
            <a:endParaRPr lang="en-US"/>
          </a:p>
        </p:txBody>
      </p:sp>
    </p:spTree>
    <p:extLst>
      <p:ext uri="{BB962C8B-B14F-4D97-AF65-F5344CB8AC3E}">
        <p14:creationId xmlns:p14="http://schemas.microsoft.com/office/powerpoint/2010/main" val="3327170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98E12441-F06B-479B-AAF6-D627C45CB505}" type="datetimeFigureOut">
              <a:rPr lang="en-US" smtClean="0"/>
              <a:t>6/13/2017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1961A978-9163-4510-80DA-B851992789B2}" type="slidenum">
              <a:rPr lang="en-US" smtClean="0"/>
              <a:t>‹#›</a:t>
            </a:fld>
            <a:endParaRPr lang="en-US"/>
          </a:p>
        </p:txBody>
      </p:sp>
    </p:spTree>
    <p:extLst>
      <p:ext uri="{BB962C8B-B14F-4D97-AF65-F5344CB8AC3E}">
        <p14:creationId xmlns:p14="http://schemas.microsoft.com/office/powerpoint/2010/main" val="973146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98E12441-F06B-479B-AAF6-D627C45CB505}" type="datetimeFigureOut">
              <a:rPr lang="en-US" smtClean="0"/>
              <a:t>6/13/2017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1961A978-9163-4510-80DA-B851992789B2}" type="slidenum">
              <a:rPr lang="en-US" smtClean="0"/>
              <a:t>‹#›</a:t>
            </a:fld>
            <a:endParaRPr lang="en-US"/>
          </a:p>
        </p:txBody>
      </p:sp>
    </p:spTree>
    <p:extLst>
      <p:ext uri="{BB962C8B-B14F-4D97-AF65-F5344CB8AC3E}">
        <p14:creationId xmlns:p14="http://schemas.microsoft.com/office/powerpoint/2010/main" val="1478592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71409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767341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164234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317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71449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9580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95A7328-E769-4DB2-A0B0-C5C7EA2AC838}" type="datetimeFigureOut">
              <a:rPr lang="en-US" smtClean="0"/>
              <a:t>6/13/2017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3F05EDC-8EBB-4F7D-A94A-C2EEBD3C0656}" type="slidenum">
              <a:rPr lang="en-US" smtClean="0"/>
              <a:t>‹#›</a:t>
            </a:fld>
            <a:endParaRPr lang="en-US"/>
          </a:p>
        </p:txBody>
      </p:sp>
    </p:spTree>
    <p:extLst>
      <p:ext uri="{BB962C8B-B14F-4D97-AF65-F5344CB8AC3E}">
        <p14:creationId xmlns:p14="http://schemas.microsoft.com/office/powerpoint/2010/main" val="1358463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94954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0809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4071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68805879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7520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B95A7328-E769-4DB2-A0B0-C5C7EA2AC838}" type="datetimeFigureOut">
              <a:rPr lang="en-US" smtClean="0"/>
              <a:t>6/13/2017</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23F05EDC-8EBB-4F7D-A94A-C2EEBD3C0656}" type="slidenum">
              <a:rPr lang="en-US" smtClean="0"/>
              <a:t>‹#›</a:t>
            </a:fld>
            <a:endParaRPr lang="en-US"/>
          </a:p>
        </p:txBody>
      </p:sp>
    </p:spTree>
    <p:extLst>
      <p:ext uri="{BB962C8B-B14F-4D97-AF65-F5344CB8AC3E}">
        <p14:creationId xmlns:p14="http://schemas.microsoft.com/office/powerpoint/2010/main" val="199218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B95A7328-E769-4DB2-A0B0-C5C7EA2AC838}" type="datetimeFigureOut">
              <a:rPr lang="en-US" smtClean="0"/>
              <a:t>6/13/2017</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23F05EDC-8EBB-4F7D-A94A-C2EEBD3C0656}" type="slidenum">
              <a:rPr lang="en-US" smtClean="0"/>
              <a:t>‹#›</a:t>
            </a:fld>
            <a:endParaRPr lang="en-US"/>
          </a:p>
        </p:txBody>
      </p:sp>
    </p:spTree>
    <p:extLst>
      <p:ext uri="{BB962C8B-B14F-4D97-AF65-F5344CB8AC3E}">
        <p14:creationId xmlns:p14="http://schemas.microsoft.com/office/powerpoint/2010/main" val="341457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B95A7328-E769-4DB2-A0B0-C5C7EA2AC838}" type="datetimeFigureOut">
              <a:rPr lang="en-US" smtClean="0"/>
              <a:t>6/13/2017</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23F05EDC-8EBB-4F7D-A94A-C2EEBD3C0656}" type="slidenum">
              <a:rPr lang="en-US" smtClean="0"/>
              <a:t>‹#›</a:t>
            </a:fld>
            <a:endParaRPr lang="en-US"/>
          </a:p>
        </p:txBody>
      </p:sp>
    </p:spTree>
    <p:extLst>
      <p:ext uri="{BB962C8B-B14F-4D97-AF65-F5344CB8AC3E}">
        <p14:creationId xmlns:p14="http://schemas.microsoft.com/office/powerpoint/2010/main" val="24878426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5A7328-E769-4DB2-A0B0-C5C7EA2AC838}" type="datetimeFigureOut">
              <a:rPr lang="en-US" smtClean="0"/>
              <a:t>6/13/2017</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23F05EDC-8EBB-4F7D-A94A-C2EEBD3C0656}" type="slidenum">
              <a:rPr lang="en-US" smtClean="0"/>
              <a:t>‹#›</a:t>
            </a:fld>
            <a:endParaRPr lang="en-US"/>
          </a:p>
        </p:txBody>
      </p:sp>
    </p:spTree>
    <p:extLst>
      <p:ext uri="{BB962C8B-B14F-4D97-AF65-F5344CB8AC3E}">
        <p14:creationId xmlns:p14="http://schemas.microsoft.com/office/powerpoint/2010/main" val="89758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95A7328-E769-4DB2-A0B0-C5C7EA2AC838}" type="datetimeFigureOut">
              <a:rPr lang="en-US" smtClean="0"/>
              <a:t>6/13/2017</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23F05EDC-8EBB-4F7D-A94A-C2EEBD3C0656}" type="slidenum">
              <a:rPr lang="en-US" smtClean="0"/>
              <a:t>‹#›</a:t>
            </a:fld>
            <a:endParaRPr lang="en-US"/>
          </a:p>
        </p:txBody>
      </p:sp>
    </p:spTree>
    <p:extLst>
      <p:ext uri="{BB962C8B-B14F-4D97-AF65-F5344CB8AC3E}">
        <p14:creationId xmlns:p14="http://schemas.microsoft.com/office/powerpoint/2010/main" val="326578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95A7328-E769-4DB2-A0B0-C5C7EA2AC838}" type="datetimeFigureOut">
              <a:rPr lang="en-US" smtClean="0"/>
              <a:t>6/13/2017</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23F05EDC-8EBB-4F7D-A94A-C2EEBD3C0656}" type="slidenum">
              <a:rPr lang="en-US" smtClean="0"/>
              <a:t>‹#›</a:t>
            </a:fld>
            <a:endParaRPr lang="en-US"/>
          </a:p>
        </p:txBody>
      </p:sp>
    </p:spTree>
    <p:extLst>
      <p:ext uri="{BB962C8B-B14F-4D97-AF65-F5344CB8AC3E}">
        <p14:creationId xmlns:p14="http://schemas.microsoft.com/office/powerpoint/2010/main" val="49000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A7328-E769-4DB2-A0B0-C5C7EA2AC838}" type="datetimeFigureOut">
              <a:rPr lang="en-US" smtClean="0"/>
              <a:t>6/13/2017</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05EDC-8EBB-4F7D-A94A-C2EEBD3C0656}" type="slidenum">
              <a:rPr lang="en-US" smtClean="0"/>
              <a:t>‹#›</a:t>
            </a:fld>
            <a:endParaRPr lang="en-US"/>
          </a:p>
        </p:txBody>
      </p:sp>
    </p:spTree>
    <p:extLst>
      <p:ext uri="{BB962C8B-B14F-4D97-AF65-F5344CB8AC3E}">
        <p14:creationId xmlns:p14="http://schemas.microsoft.com/office/powerpoint/2010/main" val="229751237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12441-F06B-479B-AAF6-D627C45CB505}" type="datetimeFigureOut">
              <a:rPr lang="en-US" smtClean="0"/>
              <a:t>6/13/2017</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1A978-9163-4510-80DA-B851992789B2}" type="slidenum">
              <a:rPr lang="en-US" smtClean="0"/>
              <a:t>‹#›</a:t>
            </a:fld>
            <a:endParaRPr lang="en-US"/>
          </a:p>
        </p:txBody>
      </p:sp>
      <p:pic>
        <p:nvPicPr>
          <p:cNvPr id="1026" name="Picture 2" descr="C:\Users\Eksport-marketing.CANPOL\AppData\Local\Microsoft\Windows\Temporary Internet Files\Content.Outlook\1HHP9FXA\1str2b.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457"/>
            <a:ext cx="9144000" cy="186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7622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D17B8-F500-40CE-800F-691464156018}" type="datetimeFigureOut">
              <a:rPr lang="pl-PL" smtClean="0">
                <a:solidFill>
                  <a:prstClr val="black">
                    <a:tint val="75000"/>
                  </a:prstClr>
                </a:solidFill>
              </a:rPr>
              <a:pPr/>
              <a:t>13.06.2017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7A1B0-5F93-4F9C-8C92-A975BB61003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987562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4036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7479" y="-26271"/>
            <a:ext cx="946522" cy="688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684" y="1"/>
            <a:ext cx="691379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476672"/>
            <a:ext cx="3744416" cy="646331"/>
          </a:xfrm>
          <a:prstGeom prst="rect">
            <a:avLst/>
          </a:prstGeom>
          <a:noFill/>
        </p:spPr>
        <p:txBody>
          <a:bodyPr wrap="square" rtlCol="0">
            <a:spAutoFit/>
          </a:bodyPr>
          <a:lstStyle/>
          <a:p>
            <a:pPr algn="ctr"/>
            <a:r>
              <a:rPr lang="ru-RU" b="1" dirty="0" smtClean="0"/>
              <a:t>Обучающие материалы по бренду Жирафик Софи (</a:t>
            </a:r>
            <a:r>
              <a:rPr lang="en-US" b="1" dirty="0" smtClean="0"/>
              <a:t>Vulli</a:t>
            </a:r>
            <a:r>
              <a:rPr lang="ru-RU" b="1" dirty="0" smtClean="0"/>
              <a:t>)</a:t>
            </a:r>
            <a:endParaRPr lang="ru-RU" b="1" dirty="0"/>
          </a:p>
        </p:txBody>
      </p:sp>
    </p:spTree>
    <p:extLst>
      <p:ext uri="{BB962C8B-B14F-4D97-AF65-F5344CB8AC3E}">
        <p14:creationId xmlns:p14="http://schemas.microsoft.com/office/powerpoint/2010/main" val="274264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39859"/>
            <a:ext cx="9144000" cy="31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4" t="8217"/>
          <a:stretch/>
        </p:blipFill>
        <p:spPr bwMode="auto">
          <a:xfrm>
            <a:off x="0" y="0"/>
            <a:ext cx="9144000" cy="86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799" y="1781174"/>
            <a:ext cx="2892907" cy="4130569"/>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1781175"/>
            <a:ext cx="2088232" cy="4130569"/>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1797002"/>
            <a:ext cx="2880319" cy="4114742"/>
          </a:xfrm>
          <a:prstGeom prst="rect">
            <a:avLst/>
          </a:prstGeom>
        </p:spPr>
      </p:pic>
      <p:sp>
        <p:nvSpPr>
          <p:cNvPr id="7" name="TextBox 6"/>
          <p:cNvSpPr txBox="1"/>
          <p:nvPr/>
        </p:nvSpPr>
        <p:spPr>
          <a:xfrm>
            <a:off x="215516" y="980728"/>
            <a:ext cx="8712968" cy="369332"/>
          </a:xfrm>
          <a:prstGeom prst="rect">
            <a:avLst/>
          </a:prstGeom>
          <a:noFill/>
        </p:spPr>
        <p:txBody>
          <a:bodyPr wrap="square" rtlCol="0">
            <a:spAutoFit/>
          </a:bodyPr>
          <a:lstStyle/>
          <a:p>
            <a:pPr algn="ctr"/>
            <a:r>
              <a:rPr lang="ru-RU" b="1" dirty="0" smtClean="0">
                <a:solidFill>
                  <a:srgbClr val="FF0000"/>
                </a:solidFill>
                <a:latin typeface="Cambria" pitchFamily="18" charset="0"/>
              </a:rPr>
              <a:t>Жирафик Софи – любимица детей знаменитостей</a:t>
            </a:r>
            <a:endParaRPr lang="ru-RU" b="1" dirty="0">
              <a:solidFill>
                <a:srgbClr val="FF0000"/>
              </a:solidFill>
              <a:latin typeface="Cambria" pitchFamily="18" charset="0"/>
            </a:endParaRPr>
          </a:p>
        </p:txBody>
      </p:sp>
      <p:sp>
        <p:nvSpPr>
          <p:cNvPr id="8" name="TextBox 7"/>
          <p:cNvSpPr txBox="1"/>
          <p:nvPr/>
        </p:nvSpPr>
        <p:spPr>
          <a:xfrm>
            <a:off x="2922108" y="5911743"/>
            <a:ext cx="2592288" cy="369332"/>
          </a:xfrm>
          <a:prstGeom prst="rect">
            <a:avLst/>
          </a:prstGeom>
          <a:noFill/>
        </p:spPr>
        <p:txBody>
          <a:bodyPr wrap="square" rtlCol="0">
            <a:spAutoFit/>
          </a:bodyPr>
          <a:lstStyle/>
          <a:p>
            <a:pPr algn="ctr"/>
            <a:r>
              <a:rPr lang="ru-RU" dirty="0" smtClean="0">
                <a:latin typeface="Cambria" pitchFamily="18" charset="0"/>
              </a:rPr>
              <a:t>Джессика Альба</a:t>
            </a:r>
            <a:endParaRPr lang="ru-RU" dirty="0">
              <a:latin typeface="Cambria" pitchFamily="18" charset="0"/>
            </a:endParaRPr>
          </a:p>
        </p:txBody>
      </p:sp>
      <p:sp>
        <p:nvSpPr>
          <p:cNvPr id="9" name="TextBox 8"/>
          <p:cNvSpPr txBox="1"/>
          <p:nvPr/>
        </p:nvSpPr>
        <p:spPr>
          <a:xfrm>
            <a:off x="450057" y="5921678"/>
            <a:ext cx="2088232" cy="369332"/>
          </a:xfrm>
          <a:prstGeom prst="rect">
            <a:avLst/>
          </a:prstGeom>
          <a:noFill/>
        </p:spPr>
        <p:txBody>
          <a:bodyPr wrap="square" rtlCol="0">
            <a:spAutoFit/>
          </a:bodyPr>
          <a:lstStyle/>
          <a:p>
            <a:pPr algn="ctr"/>
            <a:r>
              <a:rPr lang="ru-RU" dirty="0" smtClean="0">
                <a:latin typeface="Cambria" pitchFamily="18" charset="0"/>
              </a:rPr>
              <a:t>Наоми </a:t>
            </a:r>
            <a:r>
              <a:rPr lang="ru-RU" dirty="0" err="1" smtClean="0">
                <a:latin typeface="Cambria" pitchFamily="18" charset="0"/>
              </a:rPr>
              <a:t>Уоттс</a:t>
            </a:r>
            <a:endParaRPr lang="ru-RU" dirty="0">
              <a:latin typeface="Cambria" pitchFamily="18" charset="0"/>
            </a:endParaRPr>
          </a:p>
        </p:txBody>
      </p:sp>
      <p:sp>
        <p:nvSpPr>
          <p:cNvPr id="10" name="TextBox 9"/>
          <p:cNvSpPr txBox="1"/>
          <p:nvPr/>
        </p:nvSpPr>
        <p:spPr>
          <a:xfrm>
            <a:off x="6012159" y="5911744"/>
            <a:ext cx="2592288" cy="369332"/>
          </a:xfrm>
          <a:prstGeom prst="rect">
            <a:avLst/>
          </a:prstGeom>
          <a:noFill/>
        </p:spPr>
        <p:txBody>
          <a:bodyPr wrap="square" rtlCol="0">
            <a:spAutoFit/>
          </a:bodyPr>
          <a:lstStyle/>
          <a:p>
            <a:pPr algn="ctr"/>
            <a:r>
              <a:rPr lang="ru-RU" dirty="0" smtClean="0">
                <a:latin typeface="Cambria" pitchFamily="18" charset="0"/>
              </a:rPr>
              <a:t>Николь Ричи</a:t>
            </a:r>
            <a:endParaRPr lang="ru-RU" dirty="0">
              <a:latin typeface="Cambria" pitchFamily="18" charset="0"/>
            </a:endParaRPr>
          </a:p>
        </p:txBody>
      </p:sp>
    </p:spTree>
    <p:extLst>
      <p:ext uri="{BB962C8B-B14F-4D97-AF65-F5344CB8AC3E}">
        <p14:creationId xmlns:p14="http://schemas.microsoft.com/office/powerpoint/2010/main" val="30954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39859"/>
            <a:ext cx="9144000" cy="31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4" t="8217"/>
          <a:stretch/>
        </p:blipFill>
        <p:spPr bwMode="auto">
          <a:xfrm>
            <a:off x="0" y="0"/>
            <a:ext cx="9144000" cy="86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5516" y="980728"/>
            <a:ext cx="8712968" cy="369332"/>
          </a:xfrm>
          <a:prstGeom prst="rect">
            <a:avLst/>
          </a:prstGeom>
          <a:noFill/>
        </p:spPr>
        <p:txBody>
          <a:bodyPr wrap="square" rtlCol="0">
            <a:spAutoFit/>
          </a:bodyPr>
          <a:lstStyle/>
          <a:p>
            <a:pPr algn="ctr"/>
            <a:r>
              <a:rPr lang="ru-RU" b="1" dirty="0" smtClean="0">
                <a:solidFill>
                  <a:srgbClr val="FF0000"/>
                </a:solidFill>
                <a:latin typeface="Cambria" pitchFamily="18" charset="0"/>
              </a:rPr>
              <a:t>Жирафик Софи – любимица детей знаменитостей</a:t>
            </a:r>
            <a:endParaRPr lang="ru-RU" b="1" dirty="0">
              <a:solidFill>
                <a:srgbClr val="FF0000"/>
              </a:solidFill>
              <a:latin typeface="Cambria" pitchFamily="18" charset="0"/>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468" y="1844824"/>
            <a:ext cx="2907977" cy="3964557"/>
          </a:xfrm>
          <a:prstGeom prst="rect">
            <a:avLst/>
          </a:prstGeom>
        </p:spPr>
      </p:pic>
      <p:pic>
        <p:nvPicPr>
          <p:cNvPr id="9" name="Рисунок 8"/>
          <p:cNvPicPr>
            <a:picLocks noChangeAspect="1"/>
          </p:cNvPicPr>
          <p:nvPr/>
        </p:nvPicPr>
        <p:blipFill rotWithShape="1">
          <a:blip r:embed="rId5" cstate="print">
            <a:extLst>
              <a:ext uri="{28A0092B-C50C-407E-A947-70E740481C1C}">
                <a14:useLocalDpi xmlns:a14="http://schemas.microsoft.com/office/drawing/2010/main" val="0"/>
              </a:ext>
            </a:extLst>
          </a:blip>
          <a:srcRect l="2121" t="6299" r="5434" b="6057"/>
          <a:stretch/>
        </p:blipFill>
        <p:spPr>
          <a:xfrm>
            <a:off x="3089081" y="1851682"/>
            <a:ext cx="2965837" cy="397673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464" y="1844824"/>
            <a:ext cx="2822414" cy="3990453"/>
          </a:xfrm>
          <a:prstGeom prst="rect">
            <a:avLst/>
          </a:prstGeom>
        </p:spPr>
      </p:pic>
      <p:sp>
        <p:nvSpPr>
          <p:cNvPr id="11" name="TextBox 10"/>
          <p:cNvSpPr txBox="1"/>
          <p:nvPr/>
        </p:nvSpPr>
        <p:spPr>
          <a:xfrm>
            <a:off x="6588224" y="5835277"/>
            <a:ext cx="2160240" cy="369332"/>
          </a:xfrm>
          <a:prstGeom prst="rect">
            <a:avLst/>
          </a:prstGeom>
          <a:noFill/>
        </p:spPr>
        <p:txBody>
          <a:bodyPr wrap="square" rtlCol="0">
            <a:spAutoFit/>
          </a:bodyPr>
          <a:lstStyle/>
          <a:p>
            <a:pPr algn="ctr"/>
            <a:r>
              <a:rPr lang="ru-RU" dirty="0" smtClean="0">
                <a:latin typeface="Cambria" pitchFamily="18" charset="0"/>
              </a:rPr>
              <a:t>Певица </a:t>
            </a:r>
            <a:r>
              <a:rPr lang="ru-RU" dirty="0" err="1" smtClean="0">
                <a:latin typeface="Cambria" pitchFamily="18" charset="0"/>
              </a:rPr>
              <a:t>Пинк</a:t>
            </a:r>
            <a:endParaRPr lang="ru-RU" dirty="0">
              <a:latin typeface="Cambria" pitchFamily="18" charset="0"/>
            </a:endParaRPr>
          </a:p>
        </p:txBody>
      </p:sp>
      <p:sp>
        <p:nvSpPr>
          <p:cNvPr id="12" name="TextBox 11"/>
          <p:cNvSpPr txBox="1"/>
          <p:nvPr/>
        </p:nvSpPr>
        <p:spPr>
          <a:xfrm>
            <a:off x="3337570" y="5835277"/>
            <a:ext cx="2592288" cy="369332"/>
          </a:xfrm>
          <a:prstGeom prst="rect">
            <a:avLst/>
          </a:prstGeom>
          <a:noFill/>
        </p:spPr>
        <p:txBody>
          <a:bodyPr wrap="square" rtlCol="0">
            <a:spAutoFit/>
          </a:bodyPr>
          <a:lstStyle/>
          <a:p>
            <a:pPr algn="ctr"/>
            <a:r>
              <a:rPr lang="ru-RU" dirty="0" smtClean="0">
                <a:latin typeface="Cambria" pitchFamily="18" charset="0"/>
              </a:rPr>
              <a:t>Сандра </a:t>
            </a:r>
            <a:r>
              <a:rPr lang="ru-RU" dirty="0" err="1" smtClean="0">
                <a:latin typeface="Cambria" pitchFamily="18" charset="0"/>
              </a:rPr>
              <a:t>Буллок</a:t>
            </a:r>
            <a:endParaRPr lang="ru-RU" dirty="0">
              <a:latin typeface="Cambria" pitchFamily="18" charset="0"/>
            </a:endParaRPr>
          </a:p>
        </p:txBody>
      </p:sp>
      <p:sp>
        <p:nvSpPr>
          <p:cNvPr id="13" name="TextBox 12"/>
          <p:cNvSpPr txBox="1"/>
          <p:nvPr/>
        </p:nvSpPr>
        <p:spPr>
          <a:xfrm>
            <a:off x="323528" y="5835277"/>
            <a:ext cx="2448272" cy="369332"/>
          </a:xfrm>
          <a:prstGeom prst="rect">
            <a:avLst/>
          </a:prstGeom>
          <a:noFill/>
        </p:spPr>
        <p:txBody>
          <a:bodyPr wrap="square" rtlCol="0">
            <a:spAutoFit/>
          </a:bodyPr>
          <a:lstStyle/>
          <a:p>
            <a:pPr algn="ctr"/>
            <a:r>
              <a:rPr lang="ru-RU" dirty="0" smtClean="0">
                <a:latin typeface="Cambria" pitchFamily="18" charset="0"/>
              </a:rPr>
              <a:t>Эшли Симпсон</a:t>
            </a:r>
            <a:endParaRPr lang="ru-RU" dirty="0">
              <a:latin typeface="Cambria" pitchFamily="18" charset="0"/>
            </a:endParaRPr>
          </a:p>
        </p:txBody>
      </p:sp>
    </p:spTree>
    <p:extLst>
      <p:ext uri="{BB962C8B-B14F-4D97-AF65-F5344CB8AC3E}">
        <p14:creationId xmlns:p14="http://schemas.microsoft.com/office/powerpoint/2010/main" val="265614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39859"/>
            <a:ext cx="9144000" cy="31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4" t="8217"/>
          <a:stretch/>
        </p:blipFill>
        <p:spPr bwMode="auto">
          <a:xfrm>
            <a:off x="0" y="0"/>
            <a:ext cx="9144000" cy="86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16033" t="11058" b="1659"/>
          <a:stretch/>
        </p:blipFill>
        <p:spPr>
          <a:xfrm>
            <a:off x="251520" y="1124744"/>
            <a:ext cx="4484738" cy="4661834"/>
          </a:xfrm>
          <a:prstGeom prst="rect">
            <a:avLst/>
          </a:prstGeom>
        </p:spPr>
      </p:pic>
      <p:sp>
        <p:nvSpPr>
          <p:cNvPr id="7" name="TextBox 6"/>
          <p:cNvSpPr txBox="1"/>
          <p:nvPr/>
        </p:nvSpPr>
        <p:spPr>
          <a:xfrm>
            <a:off x="4572000" y="1340767"/>
            <a:ext cx="4320480" cy="3970318"/>
          </a:xfrm>
          <a:prstGeom prst="rect">
            <a:avLst/>
          </a:prstGeom>
          <a:noFill/>
        </p:spPr>
        <p:txBody>
          <a:bodyPr wrap="square" rtlCol="0">
            <a:spAutoFit/>
          </a:bodyPr>
          <a:lstStyle/>
          <a:p>
            <a:pPr algn="ctr"/>
            <a:r>
              <a:rPr lang="ru-RU" b="1" dirty="0" smtClean="0">
                <a:solidFill>
                  <a:srgbClr val="FF0000"/>
                </a:solidFill>
                <a:latin typeface="Cambria" pitchFamily="18" charset="0"/>
              </a:rPr>
              <a:t>Жирафик Софи идет по красной ковровой дорожке в Каннах.</a:t>
            </a:r>
          </a:p>
          <a:p>
            <a:pPr algn="just"/>
            <a:r>
              <a:rPr lang="ru-RU" dirty="0" smtClean="0">
                <a:solidFill>
                  <a:srgbClr val="FF0000"/>
                </a:solidFill>
                <a:latin typeface="Cambria" pitchFamily="18" charset="0"/>
              </a:rPr>
              <a:t>Хотя Софи пока не сыграла роль в кино, она уже является звездой.</a:t>
            </a:r>
          </a:p>
          <a:p>
            <a:pPr algn="just"/>
            <a:r>
              <a:rPr lang="ru-RU" dirty="0" smtClean="0">
                <a:solidFill>
                  <a:srgbClr val="FF0000"/>
                </a:solidFill>
                <a:latin typeface="Cambria" pitchFamily="18" charset="0"/>
              </a:rPr>
              <a:t>Звездный статус Софи принесло приглашение на Каннский кинофестиваль, чтобы отпраздновать ее 50-летие.</a:t>
            </a:r>
          </a:p>
          <a:p>
            <a:pPr algn="just"/>
            <a:r>
              <a:rPr lang="ru-RU" dirty="0" smtClean="0">
                <a:solidFill>
                  <a:srgbClr val="FF0000"/>
                </a:solidFill>
                <a:latin typeface="Cambria" pitchFamily="18" charset="0"/>
              </a:rPr>
              <a:t>По этому случаю, модный дом </a:t>
            </a:r>
            <a:r>
              <a:rPr lang="en-US" dirty="0" err="1" smtClean="0">
                <a:solidFill>
                  <a:srgbClr val="FF0000"/>
                </a:solidFill>
                <a:latin typeface="Cambria" pitchFamily="18" charset="0"/>
              </a:rPr>
              <a:t>Escada</a:t>
            </a:r>
            <a:r>
              <a:rPr lang="en-US" dirty="0" smtClean="0">
                <a:solidFill>
                  <a:srgbClr val="FF0000"/>
                </a:solidFill>
                <a:latin typeface="Cambria" pitchFamily="18" charset="0"/>
              </a:rPr>
              <a:t> </a:t>
            </a:r>
            <a:r>
              <a:rPr lang="ru-RU" dirty="0" smtClean="0">
                <a:solidFill>
                  <a:srgbClr val="FF0000"/>
                </a:solidFill>
                <a:latin typeface="Cambria" pitchFamily="18" charset="0"/>
              </a:rPr>
              <a:t>создал платье «Красный ковер», как у Софи Лорен, которая получила приз за главную женскую роль в фильме «Две женщины» 50 лет назад, в 1961 году – году создания жирафика Софи.</a:t>
            </a:r>
            <a:endParaRPr lang="ru-RU" dirty="0">
              <a:solidFill>
                <a:srgbClr val="FF0000"/>
              </a:solidFill>
              <a:latin typeface="Cambria" pitchFamily="18" charset="0"/>
            </a:endParaRPr>
          </a:p>
        </p:txBody>
      </p:sp>
      <p:pic>
        <p:nvPicPr>
          <p:cNvPr id="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0" y="5449866"/>
            <a:ext cx="2267744" cy="110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148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39859"/>
            <a:ext cx="9144000" cy="31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4" t="8217"/>
          <a:stretch/>
        </p:blipFill>
        <p:spPr bwMode="auto">
          <a:xfrm>
            <a:off x="0" y="0"/>
            <a:ext cx="9144000" cy="86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43608" y="1248311"/>
            <a:ext cx="6912768" cy="923330"/>
          </a:xfrm>
          <a:prstGeom prst="rect">
            <a:avLst/>
          </a:prstGeom>
          <a:noFill/>
        </p:spPr>
        <p:txBody>
          <a:bodyPr wrap="square" rtlCol="0">
            <a:spAutoFit/>
          </a:bodyPr>
          <a:lstStyle/>
          <a:p>
            <a:pPr algn="ctr"/>
            <a:r>
              <a:rPr lang="ru-RU" b="1" dirty="0" smtClean="0">
                <a:solidFill>
                  <a:srgbClr val="FF0000"/>
                </a:solidFill>
                <a:latin typeface="Cambria" pitchFamily="18" charset="0"/>
              </a:rPr>
              <a:t>Софи получает награды!</a:t>
            </a:r>
          </a:p>
          <a:p>
            <a:pPr algn="ctr"/>
            <a:r>
              <a:rPr lang="ru-RU" dirty="0" smtClean="0">
                <a:solidFill>
                  <a:srgbClr val="FF0000"/>
                </a:solidFill>
                <a:latin typeface="Cambria" pitchFamily="18" charset="0"/>
              </a:rPr>
              <a:t>«Лучший дизайн игрушки 2013»</a:t>
            </a:r>
          </a:p>
          <a:p>
            <a:pPr algn="ctr"/>
            <a:r>
              <a:rPr lang="ru-RU" dirty="0" smtClean="0">
                <a:solidFill>
                  <a:srgbClr val="FF0000"/>
                </a:solidFill>
                <a:latin typeface="Cambria" pitchFamily="18" charset="0"/>
              </a:rPr>
              <a:t> для малыша 0-2 года,</a:t>
            </a:r>
            <a:r>
              <a:rPr lang="ru-RU" b="1" dirty="0" smtClean="0">
                <a:solidFill>
                  <a:srgbClr val="FF0000"/>
                </a:solidFill>
                <a:latin typeface="Cambria" pitchFamily="18" charset="0"/>
              </a:rPr>
              <a:t> Великобритания</a:t>
            </a:r>
            <a:endParaRPr lang="ru-RU" b="1" dirty="0">
              <a:solidFill>
                <a:srgbClr val="FF0000"/>
              </a:solidFill>
              <a:latin typeface="Cambria"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276872"/>
            <a:ext cx="3355975"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92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237"/>
          <a:stretch/>
        </p:blipFill>
        <p:spPr bwMode="auto">
          <a:xfrm>
            <a:off x="0" y="0"/>
            <a:ext cx="9144000" cy="144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443789"/>
            <a:ext cx="1979712" cy="5403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949"/>
          <a:stretch/>
        </p:blipFill>
        <p:spPr bwMode="auto">
          <a:xfrm>
            <a:off x="0" y="897006"/>
            <a:ext cx="7524328" cy="594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232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4981128" y="1057064"/>
            <a:ext cx="3536905" cy="4896544"/>
            <a:chOff x="6060905" y="1556792"/>
            <a:chExt cx="2669887" cy="3744416"/>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113" y="1700808"/>
              <a:ext cx="2503472"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905" y="1556792"/>
              <a:ext cx="2669887" cy="280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265659" y="1038039"/>
            <a:ext cx="4392488" cy="4770537"/>
          </a:xfrm>
          <a:prstGeom prst="rect">
            <a:avLst/>
          </a:prstGeom>
          <a:noFill/>
        </p:spPr>
        <p:txBody>
          <a:bodyPr wrap="square" rtlCol="0">
            <a:spAutoFit/>
          </a:bodyPr>
          <a:lstStyle/>
          <a:p>
            <a:pPr algn="just"/>
            <a:r>
              <a:rPr lang="ru-RU" sz="1600" b="1" dirty="0" smtClean="0"/>
              <a:t>«Такую игрушку хорошо бы предоставить ребенку уже с первых дней, и постепенно, по мере взросления и осознания мира, он будет видеть ее, и она станет неотъемлемой частью его жизни. </a:t>
            </a:r>
          </a:p>
          <a:p>
            <a:pPr algn="just"/>
            <a:r>
              <a:rPr lang="ru-RU" sz="1600" b="1" dirty="0" smtClean="0"/>
              <a:t>Постоянный </a:t>
            </a:r>
            <a:r>
              <a:rPr lang="ru-RU" sz="1600" b="1" dirty="0"/>
              <a:t>переход зрительного фокусирования с мелких темных пятен на светлые тона основной поверхности игрушки, безусловно, развивает зрительное сосредоточение, стимулирует зрительный нерв и формирует хрусталик, что является залогом хорошего зрения в дальнейшем. Это особенно важно помнить в семьях, страдающих близорукостью и астигматизмом. </a:t>
            </a:r>
            <a:r>
              <a:rPr lang="ru-RU" sz="1600" b="1" dirty="0" smtClean="0"/>
              <a:t>Игрушка </a:t>
            </a:r>
            <a:r>
              <a:rPr lang="ru-RU" sz="1600" b="1" dirty="0"/>
              <a:t>может служить хорошей профилактикой подобных заболеваний у </a:t>
            </a:r>
            <a:r>
              <a:rPr lang="ru-RU" sz="1600" b="1" dirty="0" smtClean="0"/>
              <a:t>малыша.</a:t>
            </a:r>
            <a:endParaRPr lang="ru-RU" sz="1600" b="1" dirty="0"/>
          </a:p>
          <a:p>
            <a:pPr algn="just"/>
            <a:r>
              <a:rPr lang="ru-RU" sz="1600" b="1" dirty="0" smtClean="0"/>
              <a:t>Для своей внучки я выбрала развивающую игрушку </a:t>
            </a:r>
            <a:r>
              <a:rPr lang="ru-RU" sz="1600" b="1" dirty="0"/>
              <a:t>Ж</a:t>
            </a:r>
            <a:r>
              <a:rPr lang="ru-RU" sz="1600" b="1" dirty="0" smtClean="0"/>
              <a:t>ирафик Софи»</a:t>
            </a:r>
            <a:endParaRPr lang="ru-RU" sz="1600" b="1"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94" t="8217"/>
          <a:stretch/>
        </p:blipFill>
        <p:spPr bwMode="auto">
          <a:xfrm>
            <a:off x="0" y="0"/>
            <a:ext cx="9144000" cy="86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324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39859"/>
            <a:ext cx="9144000" cy="31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980728"/>
            <a:ext cx="9144000" cy="5832366"/>
          </a:xfrm>
          <a:prstGeom prst="rect">
            <a:avLst/>
          </a:prstGeom>
          <a:noFill/>
        </p:spPr>
        <p:txBody>
          <a:bodyPr wrap="square" rtlCol="0">
            <a:spAutoFit/>
          </a:bodyPr>
          <a:lstStyle/>
          <a:p>
            <a:pPr algn="ctr"/>
            <a:r>
              <a:rPr lang="ru-RU" sz="1400" b="1" dirty="0" smtClean="0">
                <a:latin typeface="Cambria" pitchFamily="18" charset="0"/>
              </a:rPr>
              <a:t>Мнение доктора</a:t>
            </a:r>
          </a:p>
          <a:p>
            <a:pPr algn="just"/>
            <a:r>
              <a:rPr lang="ru-RU" sz="1100" dirty="0" smtClean="0">
                <a:latin typeface="Cambria" pitchFamily="18" charset="0"/>
              </a:rPr>
              <a:t>С </a:t>
            </a:r>
            <a:r>
              <a:rPr lang="ru-RU" sz="1100" dirty="0">
                <a:latin typeface="Cambria" pitchFamily="18" charset="0"/>
              </a:rPr>
              <a:t>первых минут жизни в этом огромном, непознанном и не понятном для младенца мире, ему необходим защитник. Что-то, во что он верит как  в неукоснительного помощника и друга. Если ребенок имеет в своем распоряжении грудь – то она, безусловно, самая желанная и верная защитница. Она пахнет особым маминым запахом, около нее тепло и спокойно. Она всегда рядом, ее можно увидеть и потрогать. У ребенка вырабатывается стойкий рефлекс – я успокоюсь и у меня все будет хорошо, если я прижмусь и пососу грудь. Именно поэтому, отучить от грудного вскармливания так не просто – ведь ребенку уже не нужно использование материнской груди как источника питания – он сыт. Нет, она его самый большой друг и защитник в этом мире. Забыть о ней очень трудно и требует большого понимания со стороны родителей всей сложности переживаний ребенка.</a:t>
            </a:r>
          </a:p>
          <a:p>
            <a:r>
              <a:rPr lang="ru-RU" sz="1100" dirty="0">
                <a:latin typeface="Cambria" pitchFamily="18" charset="0"/>
              </a:rPr>
              <a:t>То же самое и соска-пустышка и палец, которые не просто источник сосания, а главный друг и защитник, который дает возможность «привести в порядок мысли, чувства, забыть обиды и просто успокоится».</a:t>
            </a:r>
          </a:p>
          <a:p>
            <a:pPr algn="just"/>
            <a:r>
              <a:rPr lang="ru-RU" sz="1100" dirty="0">
                <a:latin typeface="Cambria" pitchFamily="18" charset="0"/>
              </a:rPr>
              <a:t>Если родители это понимают, то они будут с вниманием и уважением относится к выбранному ребенком  «главному другу». Более того, если ребенок отбрасывает соску и мы боимся, что он «выберет в друзья» свой палец (и тогда эта проблема станет на много лет, вплоть до школы), то значительно лучше предложить ему на выбор именно те игрушки, которые  могут стать на долгие годы его и вашим спасителем. С такой игрушкой можно спать, гулять, с ней можно разговаривать, учится ролевым играм, но ее можно и пососать, когда захочется. Она пойдет с малышом на прием к врачу, на прогулку и поедет со всей семьей в гости.  А через несколько лет станет милой  семейной реликвией.</a:t>
            </a:r>
          </a:p>
          <a:p>
            <a:r>
              <a:rPr lang="ru-RU" sz="1100" dirty="0">
                <a:latin typeface="Cambria" pitchFamily="18" charset="0"/>
              </a:rPr>
              <a:t>Такую игрушку хорошо бы предоставить ребенку уже с первых дней  и постепенно, по мере взросления и осознания мира, он будет видеть ее, и она станет неотъемлемой частью его жизни.</a:t>
            </a:r>
          </a:p>
          <a:p>
            <a:r>
              <a:rPr lang="ru-RU" sz="1100" dirty="0">
                <a:latin typeface="Cambria" pitchFamily="18" charset="0"/>
              </a:rPr>
              <a:t>Это значит, что предлагаемая игрушка должна иметь ряд необходимых (прежде всего с точки зрения взрослых)  свойств: безопасность, небольшие размеры, удобство захвата,  понятные формы, четкую окраску, мелодичный, но не раздражающий звук.</a:t>
            </a:r>
          </a:p>
          <a:p>
            <a:pPr algn="just"/>
            <a:r>
              <a:rPr lang="ru-RU" sz="1100" dirty="0">
                <a:latin typeface="Cambria" pitchFamily="18" charset="0"/>
              </a:rPr>
              <a:t>Когда моя маленькая и долгожданная внучка, (несмотря на все предпринятые меры) отказалась сначала от грудного вскармливания и выплюнула  все предлагаемые варианты сосок, предпочитая изводить семью частым плачем и желанием быть только на руках, мы попытались расценить всю эту ситуацию с  ее точки зрения. Она здорова, сыта, любима и обласкана.  То, что этот  частый крик связан с болями в животе весьма сомнительно  по особенностям крика и отсутствием связи с приемом пищи. Может быть, ей не хватает и она хочет какой-то специальной защиты, символа своей защищенности, когда она остается одна.</a:t>
            </a:r>
          </a:p>
          <a:p>
            <a:pPr algn="just"/>
            <a:r>
              <a:rPr lang="ru-RU" sz="1100" dirty="0">
                <a:latin typeface="Cambria" pitchFamily="18" charset="0"/>
              </a:rPr>
              <a:t>И мы выбрали ЖИРАФИКА СОФИ. Сначала наш выбор пал на него в связи с созвучием имен, но все же нам импонировали его  уникальные свойства.  ЖИРАФИК СОФИ был создан во французской провинции </a:t>
            </a:r>
            <a:r>
              <a:rPr lang="ru-RU" sz="1100" dirty="0" err="1">
                <a:latin typeface="Cambria" pitchFamily="18" charset="0"/>
              </a:rPr>
              <a:t>Румилли</a:t>
            </a:r>
            <a:r>
              <a:rPr lang="ru-RU" sz="1100" dirty="0">
                <a:latin typeface="Cambria" pitchFamily="18" charset="0"/>
              </a:rPr>
              <a:t> </a:t>
            </a:r>
            <a:r>
              <a:rPr lang="ru-RU" sz="1100" dirty="0" err="1">
                <a:latin typeface="Cambria" pitchFamily="18" charset="0"/>
              </a:rPr>
              <a:t>Седекс</a:t>
            </a:r>
            <a:r>
              <a:rPr lang="ru-RU" sz="1100" dirty="0">
                <a:latin typeface="Cambria" pitchFamily="18" charset="0"/>
              </a:rPr>
              <a:t> вручную и до сих пор так же и производится. При его изготовлении используется только пищевая краска и 100% натуральный каучук (сок дерева ГЕВЕЯ). Поэтому он специфически пахнет. Но этот запах настолько запоминающийся, что наша девочка может найти эту игрушку, куда бы она не была спрятана и в какой бы горе других предметов не находилась. И сейчас, когда нашей Софи уже больше года, она, заходя в  комнату, где наш </a:t>
            </a:r>
            <a:r>
              <a:rPr lang="ru-RU" sz="1100" dirty="0" err="1">
                <a:latin typeface="Cambria" pitchFamily="18" charset="0"/>
              </a:rPr>
              <a:t>жирафик</a:t>
            </a:r>
            <a:r>
              <a:rPr lang="ru-RU" sz="1100" dirty="0">
                <a:latin typeface="Cambria" pitchFamily="18" charset="0"/>
              </a:rPr>
              <a:t> лежит под ее одеялом в ее кроватке, тут же, забывая обо всем идет к нему, берет и  волочит за собой. Благодаря материалу, из которого сделан  ЖИРАФИК СОФИ, он очень мягкий и первые тактильные ощущения моей внучки, когда мы положили рядом с ней этого жирафика и вложили его ножку в ее маленькую ручку, заставили ее успокоиться. </a:t>
            </a:r>
          </a:p>
          <a:p>
            <a:endParaRPr lang="ru-RU" sz="1000" dirty="0">
              <a:latin typeface="Cambria" pitchFamily="18" charset="0"/>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4" t="8217"/>
          <a:stretch/>
        </p:blipFill>
        <p:spPr bwMode="auto">
          <a:xfrm>
            <a:off x="0" y="0"/>
            <a:ext cx="9144000" cy="86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833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39859"/>
            <a:ext cx="9144000" cy="31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752" y="904150"/>
            <a:ext cx="9036496" cy="5816977"/>
          </a:xfrm>
          <a:prstGeom prst="rect">
            <a:avLst/>
          </a:prstGeom>
          <a:noFill/>
        </p:spPr>
        <p:txBody>
          <a:bodyPr wrap="square" rtlCol="0">
            <a:spAutoFit/>
          </a:bodyPr>
          <a:lstStyle/>
          <a:p>
            <a:r>
              <a:rPr lang="ru-RU" sz="1200" dirty="0" smtClean="0">
                <a:latin typeface="Cambria" pitchFamily="18" charset="0"/>
              </a:rPr>
              <a:t>И </a:t>
            </a:r>
            <a:r>
              <a:rPr lang="ru-RU" sz="1200" dirty="0">
                <a:latin typeface="Cambria" pitchFamily="18" charset="0"/>
              </a:rPr>
              <a:t>в дальнейшем, она часто мяла его в руках, поглаживая его тельце, прежде чем с удовольствием засунуть какую-либо часть в рот и начать с упоением сосать. Мы все знаем – если нога во рту через 5 минут будет глубокий сон.</a:t>
            </a:r>
          </a:p>
          <a:p>
            <a:r>
              <a:rPr lang="ru-RU" sz="1200" dirty="0">
                <a:latin typeface="Cambria" pitchFamily="18" charset="0"/>
              </a:rPr>
              <a:t>Жирафик имеет очень приятную глазу окраску. С одной стороны, яркие пятна, с другой - нет резких, возбуждающий  цветов. Однако, постоянный переход зрительного фокусирования с мелких темных пятен на светлые тона основной поверхности, безусловно, развивает зрительное сосредоточение, стимулируют зрительный нерв и формируют хрусталик, что является залогом хорошего зрения в дальнейшем. Это особенно важно помнить в семьях, страдающих близорукостью и </a:t>
            </a:r>
            <a:r>
              <a:rPr lang="ru-RU" sz="1200" dirty="0" err="1">
                <a:latin typeface="Cambria" pitchFamily="18" charset="0"/>
              </a:rPr>
              <a:t>астимагтизмом</a:t>
            </a:r>
            <a:r>
              <a:rPr lang="ru-RU" sz="1200" dirty="0">
                <a:latin typeface="Cambria" pitchFamily="18" charset="0"/>
              </a:rPr>
              <a:t>. Такая игрушка может служить хорошей профилактикой подобных заболеваний у малыша.</a:t>
            </a:r>
          </a:p>
          <a:p>
            <a:r>
              <a:rPr lang="ru-RU" sz="1200" dirty="0">
                <a:latin typeface="Cambria" pitchFamily="18" charset="0"/>
              </a:rPr>
              <a:t>Жирафик  Софи издает мелодичный писк независимо от того, как его сжимает малыш. И это очень выгодное отличие от других пищащих игрушек. Конечно, когда ребенок становится постарше, очень хорошо, чтобы «пищалка» представляла собой какое-то конкретное место, например носик или хвостик. Чтобы вызвать звук, ребенок должен знать куда нажимать, с какой силой, у него активизируются координация, мелкая моторика и ассоциации.</a:t>
            </a:r>
          </a:p>
          <a:p>
            <a:r>
              <a:rPr lang="ru-RU" sz="1200" dirty="0">
                <a:latin typeface="Cambria" pitchFamily="18" charset="0"/>
              </a:rPr>
              <a:t>Но у ЖИРАФИКА СОФИ совсем другие функции – ведь он с первых дней должен стать защитником и другом. А это значит, что не нужно особо напрягаться:  куда бы ребенок не нажал – на уши, мордочку, ноги или тельце жирафика, он всегда услышит привычный и успокаивающий сигнал. То, что сделать это легко и у него получается вызвать звук, доставляет ребенку огромное наслаждение и он готов повторять это снова и снова. В нашем случае – пока нога не засовывается в рот и тогда через 5 минут наступает сон.</a:t>
            </a:r>
          </a:p>
          <a:p>
            <a:r>
              <a:rPr lang="ru-RU" sz="1200" dirty="0">
                <a:latin typeface="Cambria" pitchFamily="18" charset="0"/>
              </a:rPr>
              <a:t>Жирафик Софи, за счет своей мягкости, легко сжимается и разжимается, как эффект «эспандера». Когда это получилось в первый раз – это было примерно в 3.5-4 месяца, мы не только увидели счастливую улыбку, но первый реальный смех радости.</a:t>
            </a:r>
          </a:p>
          <a:p>
            <a:r>
              <a:rPr lang="ru-RU" sz="1200" dirty="0">
                <a:latin typeface="Cambria" pitchFamily="18" charset="0"/>
              </a:rPr>
              <a:t>Таким образом, ЖИРАФИК СОФИ, стал не просто другом, а можно сказать и первым учителем, который незаметно, но все же учил нашу СОФИ смотреть,  слушать, нюхать, осязать и развивать свои пальчики.</a:t>
            </a:r>
          </a:p>
          <a:p>
            <a:r>
              <a:rPr lang="ru-RU" sz="1200" dirty="0">
                <a:latin typeface="Cambria" pitchFamily="18" charset="0"/>
              </a:rPr>
              <a:t>А уж какое спасибо вся семья сказала ЖИРАФИКУ СОФИ, когда у девочки СОФИ начался период </a:t>
            </a:r>
            <a:r>
              <a:rPr lang="ru-RU" sz="1200" dirty="0" err="1">
                <a:latin typeface="Cambria" pitchFamily="18" charset="0"/>
              </a:rPr>
              <a:t>прорезания</a:t>
            </a:r>
            <a:r>
              <a:rPr lang="ru-RU" sz="1200" dirty="0">
                <a:latin typeface="Cambria" pitchFamily="18" charset="0"/>
              </a:rPr>
              <a:t> зубов. Она часами массировала десна длинными ножками, жевала остренькие ушки, ни на секунду не выпуская игрушку из рук.</a:t>
            </a:r>
          </a:p>
          <a:p>
            <a:r>
              <a:rPr lang="ru-RU" sz="1200" dirty="0">
                <a:latin typeface="Cambria" pitchFamily="18" charset="0"/>
              </a:rPr>
              <a:t>ЖИРАФИК СОФИ прекрасно моется и поэтому за этот год он выглядит не таким уж потрепанным. Благодаря растяжимости каучука, он и не очень «съеден».</a:t>
            </a:r>
          </a:p>
          <a:p>
            <a:r>
              <a:rPr lang="ru-RU" sz="1200" dirty="0">
                <a:latin typeface="Cambria" pitchFamily="18" charset="0"/>
              </a:rPr>
              <a:t>Он кушает вместе с Софи, его укладывают спать и качают в детской коляске и его место всегда в уголке Сониной постельки.</a:t>
            </a:r>
          </a:p>
          <a:p>
            <a:r>
              <a:rPr lang="ru-RU" sz="1200" dirty="0">
                <a:latin typeface="Cambria" pitchFamily="18" charset="0"/>
              </a:rPr>
              <a:t>Если молодые родители сумеют понять нужды малыша, сумеют рассмотреть в нем зреющую личность, дать ему именно то, что ЕМУ надо, в семье воцарится спокойствие и взаимопонимание. Ребенку нужен друг. Он выберет его сам. Но мы взрослые можем помочь в правильности этого выбора.</a:t>
            </a:r>
          </a:p>
          <a:p>
            <a:r>
              <a:rPr lang="ru-RU" sz="1200" b="1" i="1" dirty="0">
                <a:latin typeface="Cambria" pitchFamily="18" charset="0"/>
              </a:rPr>
              <a:t>Елена Соломоновна </a:t>
            </a:r>
            <a:r>
              <a:rPr lang="ru-RU" sz="1200" b="1" i="1" dirty="0" err="1">
                <a:latin typeface="Cambria" pitchFamily="18" charset="0"/>
              </a:rPr>
              <a:t>Кешинян</a:t>
            </a:r>
            <a:r>
              <a:rPr lang="ru-RU" sz="1200" b="1" i="1" dirty="0">
                <a:latin typeface="Cambria" pitchFamily="18" charset="0"/>
              </a:rPr>
              <a:t> Руководитель Центра коррекции развития детей раннего возраста ФГБУ МНИИ педиатрии и детской хирургии Минздрава России, доктор медицинских наук, профессор</a:t>
            </a:r>
            <a:r>
              <a:rPr lang="ru-RU" sz="1200" b="1" i="1" dirty="0" smtClean="0">
                <a:latin typeface="Cambria" pitchFamily="18" charset="0"/>
              </a:rPr>
              <a:t>.</a:t>
            </a:r>
            <a:endParaRPr lang="ru-RU" sz="1200" b="1" i="1" dirty="0">
              <a:latin typeface="Cambria" pitchFamily="18" charset="0"/>
            </a:endParaRPr>
          </a:p>
          <a:p>
            <a:endParaRPr lang="ru-RU" sz="12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4" t="8217"/>
          <a:stretch/>
        </p:blipFill>
        <p:spPr bwMode="auto">
          <a:xfrm>
            <a:off x="0" y="0"/>
            <a:ext cx="9144000" cy="86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02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852929"/>
            <a:ext cx="2692152" cy="5654907"/>
          </a:xfrm>
          <a:prstGeom prst="rect">
            <a:avLst/>
          </a:prstGeom>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4" t="8217"/>
          <a:stretch/>
        </p:blipFill>
        <p:spPr bwMode="auto">
          <a:xfrm>
            <a:off x="0" y="0"/>
            <a:ext cx="9144000" cy="86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39859"/>
            <a:ext cx="9144000" cy="31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7924" y="1268760"/>
            <a:ext cx="1346076" cy="2222093"/>
          </a:xfrm>
          <a:prstGeom prst="rect">
            <a:avLst/>
          </a:prstGeom>
        </p:spPr>
      </p:pic>
      <p:sp>
        <p:nvSpPr>
          <p:cNvPr id="8" name="TextBox 7"/>
          <p:cNvSpPr txBox="1"/>
          <p:nvPr/>
        </p:nvSpPr>
        <p:spPr>
          <a:xfrm>
            <a:off x="0" y="896954"/>
            <a:ext cx="6444208" cy="5678478"/>
          </a:xfrm>
          <a:prstGeom prst="rect">
            <a:avLst/>
          </a:prstGeom>
          <a:noFill/>
        </p:spPr>
        <p:txBody>
          <a:bodyPr wrap="square" rtlCol="0">
            <a:spAutoFit/>
          </a:bodyPr>
          <a:lstStyle/>
          <a:p>
            <a:pPr algn="just"/>
            <a:r>
              <a:rPr lang="ru-RU" sz="1100" b="1" dirty="0" smtClean="0">
                <a:latin typeface="Cambria" pitchFamily="18" charset="0"/>
              </a:rPr>
              <a:t>Жирафик </a:t>
            </a:r>
            <a:r>
              <a:rPr lang="ru-RU" sz="1100" b="1" dirty="0">
                <a:latin typeface="Cambria" pitchFamily="18" charset="0"/>
              </a:rPr>
              <a:t>Софи </a:t>
            </a:r>
            <a:r>
              <a:rPr lang="ru-RU" sz="1100" dirty="0">
                <a:latin typeface="Cambria" pitchFamily="18" charset="0"/>
              </a:rPr>
              <a:t>- уникальная развивающая игрушка-прорезыватель </a:t>
            </a:r>
            <a:r>
              <a:rPr lang="ru-RU" sz="1100" dirty="0" smtClean="0">
                <a:latin typeface="Cambria" pitchFamily="18" charset="0"/>
              </a:rPr>
              <a:t>стимулирует 5 органов чувств </a:t>
            </a:r>
            <a:r>
              <a:rPr lang="ru-RU" sz="1100" dirty="0">
                <a:latin typeface="Cambria" pitchFamily="18" charset="0"/>
              </a:rPr>
              <a:t>ребенка. Более 50 лет назад Жирафик Софи был </a:t>
            </a:r>
            <a:r>
              <a:rPr lang="ru-RU" sz="1100" dirty="0" smtClean="0">
                <a:latin typeface="Cambria" pitchFamily="18" charset="0"/>
              </a:rPr>
              <a:t>создана </a:t>
            </a:r>
            <a:r>
              <a:rPr lang="ru-RU" sz="1100" dirty="0">
                <a:latin typeface="Cambria" pitchFamily="18" charset="0"/>
              </a:rPr>
              <a:t>во французской провинции </a:t>
            </a:r>
            <a:r>
              <a:rPr lang="ru-RU" sz="1100" dirty="0" err="1">
                <a:latin typeface="Cambria" pitchFamily="18" charset="0"/>
              </a:rPr>
              <a:t>Румилли</a:t>
            </a:r>
            <a:r>
              <a:rPr lang="ru-RU" sz="1100" dirty="0">
                <a:latin typeface="Cambria" pitchFamily="18" charset="0"/>
              </a:rPr>
              <a:t> </a:t>
            </a:r>
            <a:r>
              <a:rPr lang="ru-RU" sz="1100" dirty="0" err="1">
                <a:latin typeface="Cambria" pitchFamily="18" charset="0"/>
              </a:rPr>
              <a:t>Седекс</a:t>
            </a:r>
            <a:r>
              <a:rPr lang="ru-RU" sz="1100" dirty="0">
                <a:latin typeface="Cambria" pitchFamily="18" charset="0"/>
              </a:rPr>
              <a:t>, где и производится до сих пор вручную. По развивающим характеристикам игрушка не имеет аналогов.</a:t>
            </a:r>
          </a:p>
          <a:p>
            <a:pPr algn="just"/>
            <a:r>
              <a:rPr lang="ru-RU" sz="1100" dirty="0">
                <a:latin typeface="Cambria" pitchFamily="18" charset="0"/>
              </a:rPr>
              <a:t>Жирафик Софи стала другом более чем 30 миллионам малышей по всему миру</a:t>
            </a:r>
            <a:r>
              <a:rPr lang="ru-RU" sz="1100" dirty="0" smtClean="0">
                <a:latin typeface="Cambria" pitchFamily="18" charset="0"/>
              </a:rPr>
              <a:t>!</a:t>
            </a:r>
            <a:endParaRPr lang="ru-RU" sz="1100" dirty="0">
              <a:latin typeface="Cambria" pitchFamily="18" charset="0"/>
            </a:endParaRPr>
          </a:p>
          <a:p>
            <a:pPr algn="just"/>
            <a:r>
              <a:rPr lang="ru-RU" sz="1100" b="1" dirty="0">
                <a:latin typeface="Cambria" pitchFamily="18" charset="0"/>
              </a:rPr>
              <a:t>Осязание</a:t>
            </a:r>
            <a:r>
              <a:rPr lang="ru-RU" sz="1100" dirty="0">
                <a:latin typeface="Cambria" pitchFamily="18" charset="0"/>
              </a:rPr>
              <a:t>: мягкая поверхность напоминает малышу нежную мамину кожу и развивает тактильные ощущения, успокаивает малыша. Стимулирование осязания крайне важно для ребенка оно является основой для развития речи и способности выражать мысли в более позднем возрасте.</a:t>
            </a:r>
          </a:p>
          <a:p>
            <a:pPr algn="just"/>
            <a:r>
              <a:rPr lang="ru-RU" sz="1100" b="1" dirty="0">
                <a:latin typeface="Cambria" pitchFamily="18" charset="0"/>
              </a:rPr>
              <a:t>Зрение</a:t>
            </a:r>
            <a:r>
              <a:rPr lang="ru-RU" sz="1100" dirty="0">
                <a:latin typeface="Cambria" pitchFamily="18" charset="0"/>
              </a:rPr>
              <a:t>: темные пятнышки на теле жирафа заставляют малыша фокусировать на них внимание, стимулируя органы зрения. Контрастные пятнышки на теле жирафа научат малыша различать цвета, фокусировать зрение на мелких объектах, научат ребенка концентрировать свое внимание на окружающих предметах, что поможет малышу успешнее познавать окружающий мир в дальнейшем. </a:t>
            </a:r>
          </a:p>
          <a:p>
            <a:pPr algn="just"/>
            <a:r>
              <a:rPr lang="ru-RU" sz="1100" b="1" dirty="0">
                <a:latin typeface="Cambria" pitchFamily="18" charset="0"/>
              </a:rPr>
              <a:t>Слух</a:t>
            </a:r>
            <a:r>
              <a:rPr lang="ru-RU" sz="1100" dirty="0">
                <a:latin typeface="Cambria" pitchFamily="18" charset="0"/>
              </a:rPr>
              <a:t>: при нажатии на жирафика малыш услышит писк и начнет понимать причинно-следственную связь между действием (нажатием) и звуком. Мир звуков стимулирует поисковый рефлекс у ребенка, побуждающий изучать окружающий мир. Развитие поискового рефлекса крайне важно, ведь именно благодаря ему малыш учится принимать первые решения.</a:t>
            </a:r>
          </a:p>
          <a:p>
            <a:pPr algn="just"/>
            <a:r>
              <a:rPr lang="ru-RU" sz="1100" b="1" dirty="0">
                <a:latin typeface="Cambria" pitchFamily="18" charset="0"/>
              </a:rPr>
              <a:t>Моторика и координация</a:t>
            </a:r>
            <a:r>
              <a:rPr lang="ru-RU" sz="1100" dirty="0">
                <a:latin typeface="Cambria" pitchFamily="18" charset="0"/>
              </a:rPr>
              <a:t>: длинные ножки легко и удобно хватать маленькими ручками - развивает хватательный рефлекс. «Эффект эспандера» обучит малыша сжимать и разжимать окружающие предметы. </a:t>
            </a:r>
          </a:p>
          <a:p>
            <a:pPr algn="just"/>
            <a:r>
              <a:rPr lang="ru-RU" sz="1100" b="1" dirty="0">
                <a:latin typeface="Cambria" pitchFamily="18" charset="0"/>
              </a:rPr>
              <a:t>Обоняние</a:t>
            </a:r>
            <a:r>
              <a:rPr lang="ru-RU" sz="1100" dirty="0">
                <a:latin typeface="Cambria" pitchFamily="18" charset="0"/>
              </a:rPr>
              <a:t>: натуральный аромат каучука стимулирует органы обоняния малыша и научит малыша отличать Софи от других игрушек, что будет способствовать развитию долговременной памяти. </a:t>
            </a:r>
          </a:p>
          <a:p>
            <a:pPr algn="just"/>
            <a:r>
              <a:rPr lang="ru-RU" sz="1100" b="1" dirty="0">
                <a:latin typeface="Cambria" pitchFamily="18" charset="0"/>
              </a:rPr>
              <a:t>Смягчает боль в деснах в период прорезывания зубов</a:t>
            </a:r>
            <a:r>
              <a:rPr lang="ru-RU" sz="1100" dirty="0">
                <a:latin typeface="Cambria" pitchFamily="18" charset="0"/>
              </a:rPr>
              <a:t>: нежная текстура жирафика и части, которые можно жевать (уши, рожки, ножки), делают Софи идеальной для смягчения боли в деснах малыша. Длинные ножки  малыш полюбит жевать растущими глубоко в полости рта зубами. Малыш сможет утолить естественный сосательный рефлекс благодаря рельефным ножкам жирафика, а в период прорезывания зубов – снять беспокоящий зуд в деснах. Благодаря этому малыш будет оставаться спокойным и счастливым в столь трудный период.</a:t>
            </a:r>
          </a:p>
          <a:p>
            <a:pPr algn="just"/>
            <a:r>
              <a:rPr lang="ru-RU" sz="1100" dirty="0">
                <a:latin typeface="Cambria" pitchFamily="18" charset="0"/>
              </a:rPr>
              <a:t>Игрушка абсолютно безопасна для ребенка: при производстве используется только пищевая краска и 100% натуральный каучук (сок дерева Гевеи).</a:t>
            </a:r>
          </a:p>
          <a:p>
            <a:pPr algn="just"/>
            <a:r>
              <a:rPr lang="ru-RU" sz="1100" dirty="0">
                <a:latin typeface="Cambria" pitchFamily="18" charset="0"/>
              </a:rPr>
              <a:t>Размеры Софи (18 см)  идеальны для маленьких ручек. </a:t>
            </a:r>
            <a:r>
              <a:rPr lang="ru-RU" sz="1100" dirty="0" smtClean="0">
                <a:latin typeface="Cambria" pitchFamily="18" charset="0"/>
              </a:rPr>
              <a:t>Чрезвычайно </a:t>
            </a:r>
            <a:r>
              <a:rPr lang="ru-RU" sz="1100" dirty="0">
                <a:latin typeface="Cambria" pitchFamily="18" charset="0"/>
              </a:rPr>
              <a:t>легкая.</a:t>
            </a:r>
          </a:p>
        </p:txBody>
      </p:sp>
    </p:spTree>
    <p:extLst>
      <p:ext uri="{BB962C8B-B14F-4D97-AF65-F5344CB8AC3E}">
        <p14:creationId xmlns:p14="http://schemas.microsoft.com/office/powerpoint/2010/main" val="2196556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39859"/>
            <a:ext cx="9144000" cy="31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1" t="5033"/>
          <a:stretch/>
        </p:blipFill>
        <p:spPr bwMode="auto">
          <a:xfrm>
            <a:off x="12228" y="-1"/>
            <a:ext cx="9131771" cy="1453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l="4505" t="2602"/>
          <a:stretch/>
        </p:blipFill>
        <p:spPr>
          <a:xfrm>
            <a:off x="3373691" y="908720"/>
            <a:ext cx="1237722" cy="2376264"/>
          </a:xfrm>
          <a:prstGeom prst="rect">
            <a:avLst/>
          </a:prstGeom>
        </p:spPr>
      </p:pic>
      <p:pic>
        <p:nvPicPr>
          <p:cNvPr id="4" name="Рисунок 3"/>
          <p:cNvPicPr>
            <a:picLocks noChangeAspect="1"/>
          </p:cNvPicPr>
          <p:nvPr/>
        </p:nvPicPr>
        <p:blipFill rotWithShape="1">
          <a:blip r:embed="rId5" cstate="print">
            <a:extLst>
              <a:ext uri="{28A0092B-C50C-407E-A947-70E740481C1C}">
                <a14:useLocalDpi xmlns:a14="http://schemas.microsoft.com/office/drawing/2010/main" val="0"/>
              </a:ext>
            </a:extLst>
          </a:blip>
          <a:srcRect l="8085" t="4733"/>
          <a:stretch/>
        </p:blipFill>
        <p:spPr>
          <a:xfrm>
            <a:off x="4611413" y="1647864"/>
            <a:ext cx="838691" cy="1558902"/>
          </a:xfrm>
          <a:prstGeom prst="rect">
            <a:avLst/>
          </a:prstGeom>
        </p:spPr>
      </p:pic>
      <p:pic>
        <p:nvPicPr>
          <p:cNvPr id="6" name="Рисунок 5"/>
          <p:cNvPicPr>
            <a:picLocks noChangeAspect="1"/>
          </p:cNvPicPr>
          <p:nvPr/>
        </p:nvPicPr>
        <p:blipFill rotWithShape="1">
          <a:blip r:embed="rId6" cstate="print">
            <a:extLst>
              <a:ext uri="{28A0092B-C50C-407E-A947-70E740481C1C}">
                <a14:useLocalDpi xmlns:a14="http://schemas.microsoft.com/office/drawing/2010/main" val="0"/>
              </a:ext>
            </a:extLst>
          </a:blip>
          <a:srcRect l="8144" t="4885"/>
          <a:stretch/>
        </p:blipFill>
        <p:spPr>
          <a:xfrm>
            <a:off x="6750454" y="1725627"/>
            <a:ext cx="795152" cy="1476575"/>
          </a:xfrm>
          <a:prstGeom prst="rect">
            <a:avLst/>
          </a:prstGeom>
        </p:spPr>
      </p:pic>
      <p:pic>
        <p:nvPicPr>
          <p:cNvPr id="8" name="Рисунок 7"/>
          <p:cNvPicPr>
            <a:picLocks noChangeAspect="1"/>
          </p:cNvPicPr>
          <p:nvPr/>
        </p:nvPicPr>
        <p:blipFill rotWithShape="1">
          <a:blip r:embed="rId7" cstate="print">
            <a:extLst>
              <a:ext uri="{28A0092B-C50C-407E-A947-70E740481C1C}">
                <a14:useLocalDpi xmlns:a14="http://schemas.microsoft.com/office/drawing/2010/main" val="0"/>
              </a:ext>
            </a:extLst>
          </a:blip>
          <a:srcRect l="9303" t="4928"/>
          <a:stretch/>
        </p:blipFill>
        <p:spPr>
          <a:xfrm>
            <a:off x="2401850" y="1847615"/>
            <a:ext cx="739013" cy="1389239"/>
          </a:xfrm>
          <a:prstGeom prst="rect">
            <a:avLst/>
          </a:prstGeom>
        </p:spPr>
      </p:pic>
      <p:sp>
        <p:nvSpPr>
          <p:cNvPr id="9" name="TextBox 8"/>
          <p:cNvSpPr txBox="1"/>
          <p:nvPr/>
        </p:nvSpPr>
        <p:spPr>
          <a:xfrm>
            <a:off x="61720" y="3171555"/>
            <a:ext cx="8856984" cy="3477875"/>
          </a:xfrm>
          <a:prstGeom prst="rect">
            <a:avLst/>
          </a:prstGeom>
          <a:noFill/>
        </p:spPr>
        <p:txBody>
          <a:bodyPr wrap="square" rtlCol="0">
            <a:spAutoFit/>
          </a:bodyPr>
          <a:lstStyle/>
          <a:p>
            <a:pPr algn="just"/>
            <a:r>
              <a:rPr lang="ru-RU" sz="1000" dirty="0" smtClean="0">
                <a:latin typeface="Cambria" pitchFamily="18" charset="0"/>
              </a:rPr>
              <a:t>Друзья </a:t>
            </a:r>
            <a:r>
              <a:rPr lang="ru-RU" sz="1000" dirty="0">
                <a:latin typeface="Cambria" pitchFamily="18" charset="0"/>
              </a:rPr>
              <a:t>Жирафика Софи – </a:t>
            </a:r>
            <a:r>
              <a:rPr lang="ru-RU" sz="1000" b="1" dirty="0" smtClean="0">
                <a:latin typeface="Cambria" pitchFamily="18" charset="0"/>
              </a:rPr>
              <a:t>грибы </a:t>
            </a:r>
            <a:r>
              <a:rPr lang="ru-RU" sz="1000" b="1" dirty="0" err="1" smtClean="0">
                <a:latin typeface="Cambria" pitchFamily="18" charset="0"/>
              </a:rPr>
              <a:t>Шам</a:t>
            </a:r>
            <a:r>
              <a:rPr lang="ru-RU" sz="1000" b="1" dirty="0" smtClean="0">
                <a:latin typeface="Cambria" pitchFamily="18" charset="0"/>
              </a:rPr>
              <a:t>, Пи и </a:t>
            </a:r>
            <a:r>
              <a:rPr lang="ru-RU" sz="1000" b="1" dirty="0" err="1" smtClean="0">
                <a:latin typeface="Cambria" pitchFamily="18" charset="0"/>
              </a:rPr>
              <a:t>Ньон</a:t>
            </a:r>
            <a:r>
              <a:rPr lang="ru-RU" sz="1000" dirty="0">
                <a:latin typeface="Cambria" pitchFamily="18" charset="0"/>
              </a:rPr>
              <a:t>! Малыш обязательно подружится с новой игрушкой ведь с ней так весело проводить время, к тому же ее можно брать с собой в ванну для купания! Игрушка не только успокаивает ребенка в период прорезывания зубов и сделает процесс купания более забавным и интересным, но и стимулирует 5 органов чувств малыша!</a:t>
            </a:r>
          </a:p>
          <a:p>
            <a:pPr algn="just"/>
            <a:r>
              <a:rPr lang="ru-RU" sz="1000" dirty="0">
                <a:latin typeface="Cambria" pitchFamily="18" charset="0"/>
              </a:rPr>
              <a:t>Ребенку понравится </a:t>
            </a:r>
            <a:r>
              <a:rPr lang="ru-RU" sz="1000" dirty="0" smtClean="0">
                <a:latin typeface="Cambria" pitchFamily="18" charset="0"/>
              </a:rPr>
              <a:t>необычные образы грибов, </a:t>
            </a:r>
            <a:r>
              <a:rPr lang="ru-RU" sz="1000" dirty="0">
                <a:latin typeface="Cambria" pitchFamily="18" charset="0"/>
              </a:rPr>
              <a:t>ведь от такой веселый и непохожий на другие игрушки.  </a:t>
            </a:r>
          </a:p>
          <a:p>
            <a:pPr algn="just"/>
            <a:r>
              <a:rPr lang="ru-RU" sz="1000" dirty="0">
                <a:latin typeface="Cambria" pitchFamily="18" charset="0"/>
              </a:rPr>
              <a:t>Малыш захочет собрать всю коллекцию забавных игрушек в форме </a:t>
            </a:r>
            <a:r>
              <a:rPr lang="ru-RU" sz="1000" dirty="0" smtClean="0">
                <a:latin typeface="Cambria" pitchFamily="18" charset="0"/>
              </a:rPr>
              <a:t>грибов </a:t>
            </a:r>
            <a:r>
              <a:rPr lang="ru-RU" sz="1000" dirty="0" err="1">
                <a:latin typeface="Cambria" pitchFamily="18" charset="0"/>
              </a:rPr>
              <a:t>Шам</a:t>
            </a:r>
            <a:r>
              <a:rPr lang="ru-RU" sz="1000" dirty="0">
                <a:latin typeface="Cambria" pitchFamily="18" charset="0"/>
              </a:rPr>
              <a:t> Пи </a:t>
            </a:r>
            <a:r>
              <a:rPr lang="ru-RU" sz="1000" dirty="0" err="1">
                <a:latin typeface="Cambria" pitchFamily="18" charset="0"/>
              </a:rPr>
              <a:t>Ньон</a:t>
            </a:r>
            <a:r>
              <a:rPr lang="ru-RU" sz="1000" dirty="0">
                <a:latin typeface="Cambria" pitchFamily="18" charset="0"/>
              </a:rPr>
              <a:t>.</a:t>
            </a:r>
          </a:p>
          <a:p>
            <a:pPr algn="just"/>
            <a:r>
              <a:rPr lang="ru-RU" sz="1000" b="1" dirty="0">
                <a:latin typeface="Cambria" pitchFamily="18" charset="0"/>
              </a:rPr>
              <a:t>Осязание</a:t>
            </a:r>
            <a:r>
              <a:rPr lang="ru-RU" sz="1000" dirty="0">
                <a:latin typeface="Cambria" pitchFamily="18" charset="0"/>
              </a:rPr>
              <a:t>: мягкая поверхность напоминает малышу нежную мамину кожу и развивает тактильные ощущения, успокаивает малыша. Стимулирование осязания крайне важно для ребенка оно является основой для развития речи и способности выражать мысли в более позднем возрасте.</a:t>
            </a:r>
          </a:p>
          <a:p>
            <a:pPr algn="just"/>
            <a:r>
              <a:rPr lang="ru-RU" sz="1000" b="1" dirty="0">
                <a:latin typeface="Cambria" pitchFamily="18" charset="0"/>
              </a:rPr>
              <a:t>Зрение</a:t>
            </a:r>
            <a:r>
              <a:rPr lang="ru-RU" sz="1000" dirty="0">
                <a:latin typeface="Cambria" pitchFamily="18" charset="0"/>
              </a:rPr>
              <a:t>: контрастные пятна на игрушке заставляют малыша фокусировать на них внимание, стимулируя органы зрения. Яркие пятна научат малыша различать цвета, фокусировать зрение на мелких объектах, научат ребенка концентрировать свое внимание на окружающих предметах, что поможет малышу успешнее познавать окружающий мир в дальнейшем. </a:t>
            </a:r>
          </a:p>
          <a:p>
            <a:pPr algn="just"/>
            <a:r>
              <a:rPr lang="ru-RU" sz="1000" b="1" dirty="0">
                <a:latin typeface="Cambria" pitchFamily="18" charset="0"/>
              </a:rPr>
              <a:t>Слух</a:t>
            </a:r>
            <a:r>
              <a:rPr lang="ru-RU" sz="1000" dirty="0">
                <a:latin typeface="Cambria" pitchFamily="18" charset="0"/>
              </a:rPr>
              <a:t>: если потрясти грибок малыш услышит писк и начнет понимать причинно-следственную связь между действием (нажатием) и звуком. Мир звуков стимулирует поисковый рефлекс у ребенка, побуждающий изучать окружающий мир. Развитие поискового рефлекса крайне важно, ведь именно благодаря ему малыш учится принимать первые решения.</a:t>
            </a:r>
          </a:p>
          <a:p>
            <a:pPr algn="just"/>
            <a:r>
              <a:rPr lang="ru-RU" sz="1000" b="1" dirty="0">
                <a:latin typeface="Cambria" pitchFamily="18" charset="0"/>
              </a:rPr>
              <a:t>Моторика и координация</a:t>
            </a:r>
            <a:r>
              <a:rPr lang="ru-RU" sz="1000" dirty="0">
                <a:latin typeface="Cambria" pitchFamily="18" charset="0"/>
              </a:rPr>
              <a:t>: гриб легко и удобно хватать маленькими ручками - развивает хватательный рефлекс. «Эффект эспандера» обучит малыша сжимать и разжимать окружающие предметы. </a:t>
            </a:r>
          </a:p>
          <a:p>
            <a:pPr algn="just"/>
            <a:r>
              <a:rPr lang="ru-RU" sz="1000" dirty="0">
                <a:latin typeface="Cambria" pitchFamily="18" charset="0"/>
              </a:rPr>
              <a:t>Обоняние: натуральный аромат каучука стимулирует органы обоняния малыша и научит малыша отличать грибок от других игрушек, что будет способствовать развитию долговременной памяти. </a:t>
            </a:r>
          </a:p>
          <a:p>
            <a:pPr algn="just"/>
            <a:r>
              <a:rPr lang="ru-RU" sz="1000" b="1" dirty="0">
                <a:latin typeface="Cambria" pitchFamily="18" charset="0"/>
              </a:rPr>
              <a:t>Смягчает боль в деснах в период прорезывания зубов:</a:t>
            </a:r>
            <a:r>
              <a:rPr lang="ru-RU" sz="1000" dirty="0">
                <a:latin typeface="Cambria" pitchFamily="18" charset="0"/>
              </a:rPr>
              <a:t> нежная текстура игрушки делает ее идеальной для смягчения боли в деснах малыша. Малыш сможет утолить естественный сосательный рефлекс, а в период прорезывания зубов – снять беспокоящий зуд в деснах. Благодаря этому малыш будет оставаться спокойным и счастливым в столь трудный период.</a:t>
            </a:r>
          </a:p>
          <a:p>
            <a:pPr algn="just"/>
            <a:r>
              <a:rPr lang="ru-RU" sz="1000" dirty="0" smtClean="0">
                <a:latin typeface="Cambria" pitchFamily="18" charset="0"/>
              </a:rPr>
              <a:t>Игрушки </a:t>
            </a:r>
            <a:r>
              <a:rPr lang="ru-RU" sz="1000" dirty="0">
                <a:latin typeface="Cambria" pitchFamily="18" charset="0"/>
              </a:rPr>
              <a:t>абсолютно безопасна для ребенка: при производстве используется только пищевая краска и 100% натуральный каучук (сок дерева Гевеи).</a:t>
            </a:r>
          </a:p>
        </p:txBody>
      </p:sp>
      <p:sp>
        <p:nvSpPr>
          <p:cNvPr id="10" name="Прямоугольник 9"/>
          <p:cNvSpPr/>
          <p:nvPr/>
        </p:nvSpPr>
        <p:spPr>
          <a:xfrm>
            <a:off x="107504" y="1052736"/>
            <a:ext cx="3240360" cy="400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rotWithShape="1">
          <a:blip r:embed="rId8" cstate="print">
            <a:extLst>
              <a:ext uri="{28A0092B-C50C-407E-A947-70E740481C1C}">
                <a14:useLocalDpi xmlns:a14="http://schemas.microsoft.com/office/drawing/2010/main" val="0"/>
              </a:ext>
            </a:extLst>
          </a:blip>
          <a:srcRect l="4117" t="2931" r="11753"/>
          <a:stretch/>
        </p:blipFill>
        <p:spPr>
          <a:xfrm>
            <a:off x="1053517" y="908720"/>
            <a:ext cx="1348333" cy="2262835"/>
          </a:xfrm>
          <a:prstGeom prst="rect">
            <a:avLst/>
          </a:prstGeom>
        </p:spPr>
      </p:pic>
      <p:sp>
        <p:nvSpPr>
          <p:cNvPr id="11" name="Прямоугольник 10"/>
          <p:cNvSpPr/>
          <p:nvPr/>
        </p:nvSpPr>
        <p:spPr>
          <a:xfrm>
            <a:off x="6699724" y="1124744"/>
            <a:ext cx="89661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rotWithShape="1">
          <a:blip r:embed="rId9" cstate="print">
            <a:extLst>
              <a:ext uri="{28A0092B-C50C-407E-A947-70E740481C1C}">
                <a14:useLocalDpi xmlns:a14="http://schemas.microsoft.com/office/drawing/2010/main" val="0"/>
              </a:ext>
            </a:extLst>
          </a:blip>
          <a:srcRect l="3838" t="2663" r="-1" b="3963"/>
          <a:stretch/>
        </p:blipFill>
        <p:spPr>
          <a:xfrm>
            <a:off x="5652120" y="938914"/>
            <a:ext cx="1190206" cy="2297940"/>
          </a:xfrm>
          <a:prstGeom prst="rect">
            <a:avLst/>
          </a:prstGeom>
        </p:spPr>
      </p:pic>
    </p:spTree>
    <p:extLst>
      <p:ext uri="{BB962C8B-B14F-4D97-AF65-F5344CB8AC3E}">
        <p14:creationId xmlns:p14="http://schemas.microsoft.com/office/powerpoint/2010/main" val="2100446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p:cNvSpPr/>
          <p:nvPr/>
        </p:nvSpPr>
        <p:spPr>
          <a:xfrm>
            <a:off x="7976743" y="1916832"/>
            <a:ext cx="1105430" cy="1135515"/>
          </a:xfrm>
          <a:prstGeom prst="ellipse">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765107" y="5485949"/>
            <a:ext cx="1340768" cy="141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12292"/>
            <a:ext cx="3168352" cy="154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91651" y="1146458"/>
            <a:ext cx="5184576" cy="1200329"/>
          </a:xfrm>
          <a:prstGeom prst="rect">
            <a:avLst/>
          </a:prstGeom>
          <a:noFill/>
        </p:spPr>
        <p:txBody>
          <a:bodyPr wrap="square" rtlCol="0">
            <a:spAutoFit/>
          </a:bodyPr>
          <a:lstStyle/>
          <a:p>
            <a:pPr algn="ctr"/>
            <a:r>
              <a:rPr lang="ru-RU" sz="2400" b="1" dirty="0">
                <a:solidFill>
                  <a:schemeClr val="tx1">
                    <a:lumMod val="50000"/>
                    <a:lumOff val="50000"/>
                  </a:schemeClr>
                </a:solidFill>
              </a:rPr>
              <a:t>Познакомьтесь с новой коллекцией уникальных развивающих игрушек «Друзья жирафика Софи»</a:t>
            </a:r>
            <a:endParaRPr lang="ru-RU" sz="2400" dirty="0">
              <a:solidFill>
                <a:schemeClr val="tx1">
                  <a:lumMod val="50000"/>
                  <a:lumOff val="50000"/>
                </a:schemeClr>
              </a:solidFill>
            </a:endParaRPr>
          </a:p>
        </p:txBody>
      </p:sp>
      <p:sp>
        <p:nvSpPr>
          <p:cNvPr id="10" name="Скругленный прямоугольник 9"/>
          <p:cNvSpPr/>
          <p:nvPr/>
        </p:nvSpPr>
        <p:spPr>
          <a:xfrm>
            <a:off x="254539" y="2649932"/>
            <a:ext cx="8640960" cy="258095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lumMod val="50000"/>
                  <a:lumOff val="50000"/>
                </a:schemeClr>
              </a:solidFill>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2670" y="2717246"/>
            <a:ext cx="1868177" cy="235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8142"/>
          <a:stretch/>
        </p:blipFill>
        <p:spPr bwMode="auto">
          <a:xfrm>
            <a:off x="6538171" y="2733355"/>
            <a:ext cx="1532313" cy="2252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9905" y="1448979"/>
            <a:ext cx="2294166" cy="109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2764590"/>
            <a:ext cx="1741019" cy="235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5078" y="5553748"/>
            <a:ext cx="1398501" cy="131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86" y="-1"/>
            <a:ext cx="9126114" cy="161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9123" y="970978"/>
            <a:ext cx="5009527" cy="1632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87929" y="1030662"/>
            <a:ext cx="407443" cy="454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7084328" y="1146458"/>
            <a:ext cx="440000" cy="410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4840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700808"/>
            <a:ext cx="8640960" cy="4455066"/>
          </a:xfrm>
          <a:prstGeom prst="rect">
            <a:avLst/>
          </a:prstGeom>
          <a:noFill/>
          <a:ln>
            <a:solidFill>
              <a:schemeClr val="bg1"/>
            </a:solidFill>
          </a:ln>
        </p:spPr>
        <p:txBody>
          <a:bodyPr wrap="square" rtlCol="0">
            <a:spAutoFit/>
          </a:bodyPr>
          <a:lstStyle/>
          <a:p>
            <a:pPr algn="just"/>
            <a:r>
              <a:rPr lang="ru-RU" sz="1050" dirty="0" smtClean="0">
                <a:latin typeface="Cambria" pitchFamily="18" charset="0"/>
              </a:rPr>
              <a:t>Уникальная развивающая игрушка от производителя каучуковых игрушек №1 в мире компании </a:t>
            </a:r>
            <a:r>
              <a:rPr lang="en-US" sz="1050" dirty="0" smtClean="0">
                <a:latin typeface="Cambria" pitchFamily="18" charset="0"/>
              </a:rPr>
              <a:t>S.A.S VULLI </a:t>
            </a:r>
            <a:r>
              <a:rPr lang="ru-RU" sz="1050" dirty="0" smtClean="0">
                <a:latin typeface="Cambria" pitchFamily="18" charset="0"/>
              </a:rPr>
              <a:t>(</a:t>
            </a:r>
            <a:r>
              <a:rPr lang="en-US" sz="1050" dirty="0" smtClean="0">
                <a:latin typeface="Cambria" pitchFamily="18" charset="0"/>
              </a:rPr>
              <a:t>France)</a:t>
            </a:r>
            <a:r>
              <a:rPr lang="ru-RU" sz="1050" dirty="0" smtClean="0">
                <a:latin typeface="Cambria" pitchFamily="18" charset="0"/>
              </a:rPr>
              <a:t>. Благодаря участию в разработке игрушки ведущих французских педиатров, игрушка не только поможет снять зуд с воспаленных десен, но и будет способствовать развитию 5 органов чувств ребенка!</a:t>
            </a:r>
          </a:p>
          <a:p>
            <a:pPr algn="just"/>
            <a:r>
              <a:rPr lang="ru-RU" sz="1050" b="1" dirty="0" smtClean="0">
                <a:latin typeface="Cambria" pitchFamily="18" charset="0"/>
              </a:rPr>
              <a:t>Осязание: </a:t>
            </a:r>
            <a:r>
              <a:rPr lang="ru-RU" sz="1050" dirty="0" smtClean="0">
                <a:latin typeface="Cambria" pitchFamily="18" charset="0"/>
              </a:rPr>
              <a:t>мягкая поверхность </a:t>
            </a:r>
            <a:r>
              <a:rPr lang="en-US" sz="1050" dirty="0" smtClean="0">
                <a:latin typeface="Cambria" pitchFamily="18" charset="0"/>
              </a:rPr>
              <a:t>SOFT TOUCH </a:t>
            </a:r>
            <a:r>
              <a:rPr lang="ru-RU" sz="1050" dirty="0" smtClean="0">
                <a:latin typeface="Cambria" pitchFamily="18" charset="0"/>
              </a:rPr>
              <a:t>специально разработана для стимулирования осязания. Прикасаясь к игрушке, малыш чувствует материал особой текстуры, который на подсознательном уровне напоминает ему нежную мамину кожу и успокаивает малыша, развивает тактильные ощущения. Стимулирование осязания крайне важно для ребенка – оно является основой для развития речи и способности выражать мысли в более позднем возрасте.</a:t>
            </a:r>
          </a:p>
          <a:p>
            <a:pPr algn="just"/>
            <a:r>
              <a:rPr lang="ru-RU" sz="1050" b="1" dirty="0" smtClean="0">
                <a:latin typeface="Cambria" pitchFamily="18" charset="0"/>
              </a:rPr>
              <a:t>Зрение: к</a:t>
            </a:r>
            <a:r>
              <a:rPr lang="ru-RU" sz="1050" dirty="0" smtClean="0">
                <a:latin typeface="Cambria" pitchFamily="18" charset="0"/>
              </a:rPr>
              <a:t>онтрастные цветные элементы на теле друга жирафика Софи научат малыша различать цвета, фокусировать зрение на мелких объектах разных форм и разовьют внимание, что поможет малышу успешнее познавать окружающий мир в дальнейшем.</a:t>
            </a:r>
          </a:p>
          <a:p>
            <a:pPr algn="just"/>
            <a:r>
              <a:rPr lang="ru-RU" sz="1050" b="1" dirty="0" smtClean="0">
                <a:latin typeface="Cambria" pitchFamily="18" charset="0"/>
              </a:rPr>
              <a:t>Слух: </a:t>
            </a:r>
            <a:r>
              <a:rPr lang="ru-RU" sz="1050" dirty="0" smtClean="0">
                <a:latin typeface="Cambria" pitchFamily="18" charset="0"/>
              </a:rPr>
              <a:t>при нажатии на игрушку, малыш услышит писк и будет учиться понимать причинно-следственную связь между действием (нажатием) и звуком. Мир звуков стимулирует поисковый рефлекс у ребенка, побуждающий изучать окружающий мир. Развитие поискового рефлекса крайне важно, ведь именно благодаря ему малыш учится принимать первые решения.</a:t>
            </a:r>
          </a:p>
          <a:p>
            <a:pPr algn="just"/>
            <a:r>
              <a:rPr lang="ru-RU" sz="1050" b="1" dirty="0" smtClean="0">
                <a:latin typeface="Cambria" pitchFamily="18" charset="0"/>
              </a:rPr>
              <a:t>Моторика и координация: </a:t>
            </a:r>
            <a:r>
              <a:rPr lang="ru-RU" sz="1050" dirty="0" smtClean="0">
                <a:latin typeface="Cambria" pitchFamily="18" charset="0"/>
              </a:rPr>
              <a:t>форма, плотность, выступающие части – были специально разработаны для массажа ладошек малыша. Играя с игрушкой, малыш будет стимулировать развитие нервных окончаний на кончиках пальчиков и ладошках, научится хватать и сжимать окружающие предметы – разовьет хватательный рефлекс. Стимулирование нервных окончаний необходимо для развития нервных центров по всему телу малыша, особенно у мальчиков.</a:t>
            </a:r>
          </a:p>
          <a:p>
            <a:pPr algn="just"/>
            <a:r>
              <a:rPr lang="ru-RU" sz="1050" b="1" dirty="0" smtClean="0">
                <a:latin typeface="Cambria" pitchFamily="18" charset="0"/>
              </a:rPr>
              <a:t>Смягчает боль в деснах в период прорезывания зубов: </a:t>
            </a:r>
            <a:r>
              <a:rPr lang="ru-RU" sz="1050" dirty="0" smtClean="0">
                <a:latin typeface="Cambria" pitchFamily="18" charset="0"/>
              </a:rPr>
              <a:t>нежная текстура игрушки делает ее идеальной для смягчения боли в деснах. Ушки и ножки имеют особую форму – малыш полюбит их жевать растущими зубами. Благодаря рельефными частями игрушки малыш сможет утолить естественный сосательный рефлекс – в результате он будет оставаться спокойным и счастливым в столь трудный период.</a:t>
            </a:r>
          </a:p>
          <a:p>
            <a:pPr algn="just"/>
            <a:r>
              <a:rPr lang="ru-RU" sz="1050" b="1" dirty="0" smtClean="0">
                <a:latin typeface="Cambria" pitchFamily="18" charset="0"/>
              </a:rPr>
              <a:t>Игрушка абсолютно безопасна для ребенка. </a:t>
            </a:r>
            <a:r>
              <a:rPr lang="ru-RU" sz="1050" dirty="0" smtClean="0">
                <a:latin typeface="Cambria" pitchFamily="18" charset="0"/>
              </a:rPr>
              <a:t>При производстве используется только пищевая краска и 100% натуральный каучук (сок дерева Гевеи).</a:t>
            </a:r>
          </a:p>
          <a:p>
            <a:pPr algn="just"/>
            <a:r>
              <a:rPr lang="ru-RU" sz="1050" dirty="0" smtClean="0">
                <a:latin typeface="Cambria" pitchFamily="18" charset="0"/>
              </a:rPr>
              <a:t>Добрые образы персонажей вызывают позитивные эмоции малыша. Играя с добродушными персонажами из коллекции «Друзья жирафика Софи», малыш будет придумывать различные игровые сценарии, наделять игрушки новыми игровыми ролями. Такие игры способствуют развитию творческого мышления, умения нестандартно мыслить, воображения.</a:t>
            </a:r>
          </a:p>
          <a:p>
            <a:pPr algn="r"/>
            <a:r>
              <a:rPr lang="ru-RU" sz="1050" b="1" dirty="0" smtClean="0">
                <a:latin typeface="Cambria" pitchFamily="18" charset="0"/>
              </a:rPr>
              <a:t>Великолепный подарок на рождение малыша</a:t>
            </a:r>
            <a:r>
              <a:rPr lang="ru-RU" sz="1050" b="1" dirty="0" smtClean="0">
                <a:latin typeface="Cambria" pitchFamily="18" charset="0"/>
              </a:rPr>
              <a:t>!                                                                                                                               </a:t>
            </a:r>
            <a:endParaRPr lang="ru-RU" sz="1050" b="1" dirty="0" smtClean="0">
              <a:solidFill>
                <a:srgbClr val="FF0000"/>
              </a:solidFill>
              <a:latin typeface="Cambria" pitchFamily="18"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39859"/>
            <a:ext cx="9144000" cy="31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6" y="-1"/>
            <a:ext cx="9126114" cy="161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763688" y="1124744"/>
            <a:ext cx="5760640" cy="48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1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203" y="914944"/>
            <a:ext cx="27622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007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zentacja CB nowa1">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15560</TotalTime>
  <Words>2595</Words>
  <Application>Microsoft Office PowerPoint</Application>
  <PresentationFormat>Экран (4:3)</PresentationFormat>
  <Paragraphs>69</Paragraphs>
  <Slides>13</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13</vt:i4>
      </vt:variant>
    </vt:vector>
  </HeadingPairs>
  <TitlesOfParts>
    <vt:vector size="16" baseType="lpstr">
      <vt:lpstr>Projekt niestandardowy</vt:lpstr>
      <vt:lpstr>1_Projekt niestandardowy</vt:lpstr>
      <vt:lpstr>Prezentacja CB nowa1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Canpol Sp. z 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Tomasz Biedrzycki</dc:creator>
  <cp:lastModifiedBy>Марина</cp:lastModifiedBy>
  <cp:revision>1024</cp:revision>
  <cp:lastPrinted>2013-03-14T07:31:18Z</cp:lastPrinted>
  <dcterms:created xsi:type="dcterms:W3CDTF">2010-07-19T11:57:33Z</dcterms:created>
  <dcterms:modified xsi:type="dcterms:W3CDTF">2017-06-13T06:32:38Z</dcterms:modified>
</cp:coreProperties>
</file>