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73" r:id="rId3"/>
    <p:sldId id="274" r:id="rId4"/>
    <p:sldId id="279" r:id="rId5"/>
    <p:sldId id="259" r:id="rId6"/>
    <p:sldId id="277" r:id="rId7"/>
    <p:sldId id="275" r:id="rId8"/>
    <p:sldId id="257" r:id="rId9"/>
    <p:sldId id="280" r:id="rId10"/>
    <p:sldId id="276" r:id="rId11"/>
    <p:sldId id="281" r:id="rId12"/>
    <p:sldId id="269" r:id="rId13"/>
    <p:sldId id="278" r:id="rId14"/>
    <p:sldId id="260" r:id="rId15"/>
    <p:sldId id="262" r:id="rId16"/>
    <p:sldId id="263" r:id="rId17"/>
    <p:sldId id="268" r:id="rId18"/>
    <p:sldId id="264" r:id="rId19"/>
    <p:sldId id="272" r:id="rId20"/>
    <p:sldId id="265" r:id="rId21"/>
    <p:sldId id="266" r:id="rId22"/>
    <p:sldId id="267" r:id="rId23"/>
    <p:sldId id="270" r:id="rId2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70" autoAdjust="0"/>
  </p:normalViewPr>
  <p:slideViewPr>
    <p:cSldViewPr>
      <p:cViewPr varScale="1">
        <p:scale>
          <a:sx n="86" d="100"/>
          <a:sy n="86" d="100"/>
        </p:scale>
        <p:origin x="-14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2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7EFA93-B255-464C-9859-F7EA57B20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CDB42-260C-4A3E-91CA-CD364283A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23FA6-FD15-47EE-9736-75921F96E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5B03A-1371-4651-ACE5-3BE81BCD2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542BF-2ED3-4C59-9098-E8292156F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2A30-C155-4DCD-97FA-77D431C52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0636A-DDE3-4E92-8C2D-337A4D1D4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EE7E5-EEB6-438A-8420-7381EC94A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BE23-B1A3-49AE-83F9-ACAFFDD08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F3A6C-E6A2-4E1E-B8BD-751FB12FA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52B05-EAE2-4FB3-9658-C10CE083F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4ECD5-723A-4341-8F8E-EC9869E8D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F8A50-E189-4E3C-A56C-48E2ACADE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126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2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C964EF9-AFFF-4168-A02A-8527733A0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27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7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karting92.fr/tickets/%D0%B8%D1%81%D1%82%D0%BE%D1%80%D0%B8%D1%8F-%D0%B4%D0%BE%D1%80%D0%BE%D0%B6%D0%BD%D1%8B%D1%85-%D0%B7%D0%BD%D0%B0%D0%BA%D0%BE%D0%B2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Вопросы проведения капитального ремонта общего имущества в доме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7425" y="4613275"/>
            <a:ext cx="6789738" cy="10795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Times New Roman" pitchFamily="18" charset="0"/>
              </a:rPr>
              <a:t>для нижегородцев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26988"/>
            <a:ext cx="8385175" cy="10239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/>
                <a:latin typeface="Times New Roman" pitchFamily="18" charset="0"/>
              </a:rPr>
              <a:t>Контроль за выполнением капитального ремонта общего имущества многоквартирных домов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55650" y="908050"/>
            <a:ext cx="800735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400" b="1" dirty="0" smtClean="0">
                <a:solidFill>
                  <a:schemeClr val="tx2">
                    <a:lumMod val="90000"/>
                  </a:schemeClr>
                </a:solidFill>
                <a:effectLst/>
              </a:rPr>
              <a:t>Орган Государственного жилищного надзора</a:t>
            </a: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  <a:effectLst/>
              </a:rPr>
              <a:t> </a:t>
            </a:r>
            <a:r>
              <a:rPr lang="ru-RU" sz="1400" dirty="0" smtClean="0">
                <a:effectLst/>
              </a:rPr>
              <a:t>в рамках осуществления функций контроля правомочен: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sz="1400" dirty="0" smtClean="0">
                <a:effectLst/>
              </a:rPr>
              <a:t>Осуществлять прием уведомлений от владельцев счетов на которых формируются накопления по капитальному ремонту  о выбранном собственниками помещений в таком многоквартирном доме способе формирования фонда капитального ремонта с приложением копии протокола общего собрания собственников помещений в этом доме, подтверждающем данный выбор, справки банка об открытии специального счета. </a:t>
            </a:r>
            <a:br>
              <a:rPr lang="ru-RU" sz="1400" dirty="0" smtClean="0">
                <a:effectLst/>
              </a:rPr>
            </a:br>
            <a:endParaRPr lang="ru-RU" sz="1400" dirty="0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sz="1400" dirty="0" smtClean="0">
                <a:effectLst/>
              </a:rPr>
              <a:t>Вести реестры  выше обозначенных уведомлений и специальных счетов.</a:t>
            </a:r>
            <a:br>
              <a:rPr lang="ru-RU" sz="1400" dirty="0" smtClean="0">
                <a:effectLst/>
              </a:rPr>
            </a:br>
            <a:endParaRPr lang="ru-RU" sz="1400" dirty="0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sz="1400" dirty="0" smtClean="0">
                <a:effectLst/>
              </a:rPr>
              <a:t>Информировать орган местного самоуправления и регионального оператора о многоквартирных домах, собственники помещений в которых не выбрали способ формирования фондов капитального ремонта и (или) не реализовали его.</a:t>
            </a:r>
            <a:br>
              <a:rPr lang="ru-RU" sz="1400" dirty="0" smtClean="0">
                <a:effectLst/>
              </a:rPr>
            </a:br>
            <a:endParaRPr lang="ru-RU" sz="1400" dirty="0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sz="1400" dirty="0" smtClean="0">
                <a:effectLst/>
              </a:rPr>
              <a:t>предоставляет сведения</a:t>
            </a:r>
            <a:br>
              <a:rPr lang="ru-RU" sz="1400" dirty="0" smtClean="0">
                <a:effectLst/>
              </a:rPr>
            </a:br>
            <a:endParaRPr lang="ru-RU" sz="1400" dirty="0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sz="1400" dirty="0" smtClean="0">
                <a:effectLst/>
              </a:rPr>
              <a:t>Предоставлять в федеральный орган исполнительной власти, осуществляющий функции по выработке и реализации государственной политики и нормативно-правовому регулированию в сфере социально-экономического развития субъектов Российской Федерации и муниципальных образований, строительства, архитектуры, градостроительства (за исключением государственного технического учета и технической инвентаризации объектов капитального строительства) и жилищно-коммунального хозяйства, в порядке, установленном этим федеральным органом.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1400" dirty="0" smtClean="0">
              <a:effectLst/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1400" dirty="0" smtClean="0">
              <a:effectLst/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endParaRPr lang="ru-RU" sz="1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0239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Государственная жилищная инспекция Нижегородской области</a:t>
            </a:r>
            <a:b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</a:br>
            <a:endParaRPr lang="ru-RU" sz="2800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3315" name="Rectangle 5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b="1" smtClean="0">
                <a:effectLst/>
              </a:rPr>
              <a:t>Нижегородский нагорный отдел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ru-RU" sz="160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smtClean="0">
                <a:effectLst/>
              </a:rPr>
              <a:t>Начальник Нижегородского нагорного отдела – Караганов Борис Владимирович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smtClean="0">
                <a:effectLst/>
              </a:rPr>
              <a:t>Адрес: 603000, г.Н.Новгород, ул. Ильинская, 149, т. (831) 430-85-84</a:t>
            </a:r>
            <a:endParaRPr lang="ru-RU" sz="1600" b="1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b="1" smtClean="0">
                <a:effectLst/>
              </a:rPr>
              <a:t>Приемный день граждан: </a:t>
            </a:r>
            <a:r>
              <a:rPr lang="ru-RU" sz="1600" smtClean="0">
                <a:effectLst/>
              </a:rPr>
              <a:t>Четверг, 13.00-15.00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smtClean="0">
                <a:effectLst/>
              </a:rPr>
              <a:t>Подконтрольный город: г. Нижний Новгород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smtClean="0">
                <a:effectLst/>
              </a:rPr>
              <a:t>Нижегородский район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smtClean="0">
                <a:effectLst/>
              </a:rPr>
              <a:t>Приокский район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smtClean="0">
                <a:effectLst/>
              </a:rPr>
              <a:t>Советский район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ru-RU" sz="1600" smtClean="0">
              <a:effectLst/>
            </a:endParaRPr>
          </a:p>
        </p:txBody>
      </p:sp>
      <p:sp>
        <p:nvSpPr>
          <p:cNvPr id="13316" name="Rectangle 6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b="1" smtClean="0">
                <a:effectLst/>
              </a:rPr>
              <a:t>Нижегородский заречный отдел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ru-RU" sz="160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smtClean="0">
                <a:effectLst/>
              </a:rPr>
              <a:t>Начальник Нижегородского заречного отдела – Федюкин Евгений Викторович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smtClean="0">
                <a:effectLst/>
              </a:rPr>
              <a:t>Адрес: 603061, г.Н.Новгород, ул. Глеба Успенского, д. 2 корпус 1, т. (831) 251-04-17, факс (831) 251-04-17 </a:t>
            </a:r>
            <a:endParaRPr lang="ru-RU" sz="1600" b="1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b="1" smtClean="0">
                <a:effectLst/>
              </a:rPr>
              <a:t>Приемный день граждан: </a:t>
            </a:r>
            <a:r>
              <a:rPr lang="ru-RU" sz="1600" smtClean="0">
                <a:effectLst/>
              </a:rPr>
              <a:t>Четверг, 13.00-15.00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smtClean="0">
                <a:effectLst/>
              </a:rPr>
              <a:t>Подконтрольный город: г. Нижний Новгород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smtClean="0">
                <a:effectLst/>
              </a:rPr>
              <a:t>Автозаводский район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smtClean="0">
                <a:effectLst/>
              </a:rPr>
              <a:t>Канавинский район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smtClean="0">
                <a:effectLst/>
              </a:rPr>
              <a:t>Ленинский район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smtClean="0">
                <a:effectLst/>
              </a:rPr>
              <a:t>Московский район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smtClean="0">
                <a:effectLst/>
              </a:rPr>
              <a:t>Сормовский район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ru-RU" sz="1600" smtClean="0">
              <a:effectLst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95338" y="-17145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latin typeface="Times New Roman" pitchFamily="18" charset="0"/>
              </a:rPr>
              <a:t>Что такое Фонд капитального ремонта?</a:t>
            </a: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11188" y="1125538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chemeClr val="tx2">
                    <a:lumMod val="90000"/>
                  </a:schemeClr>
                </a:solidFill>
                <a:effectLst/>
              </a:rPr>
              <a:t>Фонд капитального ремонта </a:t>
            </a:r>
            <a:r>
              <a:rPr lang="ru-RU" sz="1800" dirty="0" smtClean="0">
                <a:effectLst/>
              </a:rPr>
              <a:t>состоит из</a:t>
            </a:r>
            <a:r>
              <a:rPr lang="ru-RU" sz="1800" b="1" dirty="0" smtClean="0">
                <a:effectLst/>
              </a:rPr>
              <a:t> </a:t>
            </a:r>
            <a:r>
              <a:rPr lang="ru-RU" sz="1800" dirty="0" smtClean="0">
                <a:effectLst/>
              </a:rPr>
              <a:t>взносов на капитальный ремонт, уплаченных собственниками помещений, </a:t>
            </a:r>
          </a:p>
          <a:p>
            <a:pPr eaLnBrk="1" hangingPunct="1">
              <a:defRPr/>
            </a:pPr>
            <a:r>
              <a:rPr lang="ru-RU" sz="1800" dirty="0" smtClean="0">
                <a:effectLst/>
              </a:rPr>
              <a:t>процентов, уплаченных собственниками в связи с ненадлежащей оплатой взносов на капитальный ремонт, </a:t>
            </a:r>
          </a:p>
          <a:p>
            <a:pPr eaLnBrk="1" hangingPunct="1">
              <a:defRPr/>
            </a:pPr>
            <a:r>
              <a:rPr lang="ru-RU" sz="1800" dirty="0" smtClean="0">
                <a:effectLst/>
              </a:rPr>
              <a:t>проценты, начисленные за пользование денежными средствами, находящимися на </a:t>
            </a:r>
            <a:r>
              <a:rPr lang="ru-RU" sz="1800" i="1" dirty="0" smtClean="0">
                <a:effectLst/>
              </a:rPr>
              <a:t>специальном счете</a:t>
            </a:r>
          </a:p>
          <a:p>
            <a:pPr eaLnBrk="1" hangingPunct="1">
              <a:defRPr/>
            </a:pPr>
            <a:endParaRPr lang="ru-RU" sz="1800" dirty="0" smtClean="0">
              <a:effectLst/>
            </a:endParaRPr>
          </a:p>
        </p:txBody>
      </p:sp>
      <p:pic>
        <p:nvPicPr>
          <p:cNvPr id="14340" name="Picture 5" descr="C:\Documents and Settings\m.makarov\Рабочий стол\3250643b73aa735f10f4956449a908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6025" y="3429000"/>
            <a:ext cx="4506913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4450"/>
            <a:ext cx="8385175" cy="8810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latin typeface="Times New Roman" pitchFamily="18" charset="0"/>
              </a:rPr>
              <a:t>3 шаг</a:t>
            </a: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836613"/>
            <a:ext cx="8197850" cy="50434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600" dirty="0" smtClean="0">
                <a:effectLst/>
              </a:rPr>
              <a:t>Собственники помещений выбирают один из следующих способов формирования фонда капитального ремонта:</a:t>
            </a:r>
            <a:br>
              <a:rPr lang="ru-RU" sz="1600" dirty="0" smtClean="0">
                <a:effectLst/>
              </a:rPr>
            </a:br>
            <a:endParaRPr lang="ru-RU" sz="1600" dirty="0" smtClean="0">
              <a:effectLst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1500" dirty="0" smtClean="0">
                <a:effectLst/>
              </a:rPr>
              <a:t>формирование фонда капитального ремонта на специальном счете;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1500" dirty="0" smtClean="0">
                <a:effectLst/>
              </a:rPr>
              <a:t>формирование фонда капитального ремонта на счете регионального оператора.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endParaRPr lang="ru-RU" sz="1500" dirty="0" smtClean="0">
              <a:effectLst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1500" dirty="0" smtClean="0">
                <a:effectLst/>
              </a:rPr>
              <a:t>Владельцем специального счета может быть  товарищество собственников жилья, жилищный кооператив или иной специализированный потребительский кооператив. Собственники помещений в многоквартирном доме вправе принять решение о выборе регионального оператора в качестве владельца специального счета.</a:t>
            </a:r>
            <a:br>
              <a:rPr lang="ru-RU" sz="1500" dirty="0" smtClean="0">
                <a:effectLst/>
              </a:rPr>
            </a:br>
            <a:endParaRPr lang="ru-RU" sz="1500" dirty="0" smtClean="0">
              <a:effectLst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1500" dirty="0" smtClean="0">
                <a:effectLst/>
              </a:rPr>
              <a:t>Собственники помещений в многоквартирном доме вправе осуществлять </a:t>
            </a:r>
            <a:br>
              <a:rPr lang="ru-RU" sz="1500" dirty="0" smtClean="0">
                <a:effectLst/>
              </a:rPr>
            </a:br>
            <a:r>
              <a:rPr lang="ru-RU" sz="1500" dirty="0" smtClean="0">
                <a:effectLst/>
              </a:rPr>
              <a:t>формирование фонда капитального ремонта только на одном специальном счете. На специальном счете могут аккумулироваться средства фонда капитального ремонта собственников помещений только в одном многоквартирном доме.</a:t>
            </a:r>
            <a:br>
              <a:rPr lang="ru-RU" sz="1500" dirty="0" smtClean="0">
                <a:effectLst/>
              </a:rPr>
            </a:br>
            <a:endParaRPr lang="ru-RU" sz="1500" dirty="0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500" b="1" dirty="0" smtClean="0">
                <a:solidFill>
                  <a:schemeClr val="tx2">
                    <a:lumMod val="90000"/>
                  </a:schemeClr>
                </a:solidFill>
                <a:effectLst/>
              </a:rPr>
              <a:t>Основным отличием</a:t>
            </a:r>
            <a:r>
              <a:rPr lang="ru-RU" sz="1500" dirty="0" smtClean="0">
                <a:solidFill>
                  <a:schemeClr val="tx2">
                    <a:lumMod val="90000"/>
                  </a:schemeClr>
                </a:solidFill>
                <a:effectLst/>
              </a:rPr>
              <a:t> </a:t>
            </a:r>
            <a:r>
              <a:rPr lang="ru-RU" sz="1500" dirty="0" smtClean="0">
                <a:effectLst/>
              </a:rPr>
              <a:t>специального счета от счета регионального оператора является то, что на специальном счете накопленные денежные средства аккумулируются и расходуются в отношении каждого конкретного дома, тогда как на счете регионального оператора возможно использование накопленных денежных средств одного многоквартирного дома на производство работ на другом многоквартирном доме «котловой метод».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latin typeface="Times New Roman" pitchFamily="18" charset="0"/>
              </a:rPr>
              <a:t>Какие сроки для формирования Фонда капитального ремонта?</a:t>
            </a:r>
            <a:br>
              <a:rPr lang="ru-RU" sz="3200" dirty="0" smtClean="0">
                <a:latin typeface="Times New Roman" pitchFamily="18" charset="0"/>
              </a:rPr>
            </a:br>
            <a:endParaRPr lang="ru-RU" sz="3200" dirty="0" smtClean="0">
              <a:latin typeface="Times New Roman" pitchFamily="18" charset="0"/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254125"/>
            <a:ext cx="8007350" cy="4191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1600" smtClean="0">
                <a:effectLst/>
              </a:rPr>
              <a:t>В течении </a:t>
            </a:r>
            <a:r>
              <a:rPr lang="ru-RU" sz="1600" b="1" smtClean="0">
                <a:effectLst/>
              </a:rPr>
              <a:t>2 месяцев </a:t>
            </a:r>
            <a:r>
              <a:rPr lang="ru-RU" sz="1600" smtClean="0">
                <a:effectLst/>
              </a:rPr>
              <a:t>после опубликования утвержденной программы </a:t>
            </a:r>
            <a:r>
              <a:rPr lang="ru-RU" sz="1600" i="1" smtClean="0">
                <a:effectLst/>
              </a:rPr>
              <a:t>собственники помещений</a:t>
            </a:r>
            <a:r>
              <a:rPr lang="ru-RU" sz="1600" smtClean="0">
                <a:effectLst/>
              </a:rPr>
              <a:t> выбирают один из способов формирования фонда капитального ремонта </a:t>
            </a:r>
            <a:br>
              <a:rPr lang="ru-RU" sz="1600" smtClean="0">
                <a:effectLst/>
              </a:rPr>
            </a:br>
            <a:endParaRPr lang="ru-RU" sz="1600" smtClean="0">
              <a:effectLst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1600" smtClean="0">
                <a:effectLst/>
              </a:rPr>
              <a:t>Управляющая организация или региональный оператор не менее чем за </a:t>
            </a:r>
            <a:r>
              <a:rPr lang="ru-RU" sz="1600" b="1" smtClean="0">
                <a:effectLst/>
              </a:rPr>
              <a:t>6 месяцев</a:t>
            </a:r>
            <a:r>
              <a:rPr lang="ru-RU" sz="1600" smtClean="0">
                <a:effectLst/>
              </a:rPr>
              <a:t> до наступления года, в котором будет проводиться ремонт направляет собственникам предложения по вопросам его проведения</a:t>
            </a:r>
            <a:br>
              <a:rPr lang="ru-RU" sz="1600" smtClean="0">
                <a:effectLst/>
              </a:rPr>
            </a:br>
            <a:endParaRPr lang="ru-RU" sz="1600" smtClean="0">
              <a:effectLst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1600" smtClean="0">
                <a:effectLst/>
              </a:rPr>
              <a:t>Собственники не позднее чем через </a:t>
            </a:r>
            <a:r>
              <a:rPr lang="ru-RU" sz="1600" b="1" smtClean="0">
                <a:effectLst/>
              </a:rPr>
              <a:t>3 месяца </a:t>
            </a:r>
            <a:r>
              <a:rPr lang="ru-RU" sz="1600" smtClean="0">
                <a:effectLst/>
              </a:rPr>
              <a:t>с момента получения предложений, </a:t>
            </a:r>
            <a:r>
              <a:rPr lang="ru-RU" sz="1600" i="1" smtClean="0">
                <a:effectLst/>
              </a:rPr>
              <a:t>обязаны</a:t>
            </a:r>
            <a:r>
              <a:rPr lang="ru-RU" sz="1600" smtClean="0">
                <a:effectLst/>
              </a:rPr>
              <a:t> рассмотреть указанные предложения и принять на общем собрании решение.</a:t>
            </a:r>
          </a:p>
        </p:txBody>
      </p:sp>
      <p:pic>
        <p:nvPicPr>
          <p:cNvPr id="16388" name="Picture 5" descr="img1759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4365625"/>
            <a:ext cx="286226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img1133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7450" y="4365625"/>
            <a:ext cx="29591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latin typeface="Times New Roman" pitchFamily="18" charset="0"/>
              </a:rPr>
              <a:t>В чем особенности специального счета?</a:t>
            </a:r>
            <a:r>
              <a:rPr lang="ru-RU" sz="4000" dirty="0" smtClean="0">
                <a:latin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</a:rPr>
            </a:br>
            <a:endParaRPr lang="ru-RU" sz="4000" dirty="0" smtClean="0">
              <a:latin typeface="Times New Roman" pitchFamily="18" charset="0"/>
            </a:endParaRP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85825" y="981075"/>
            <a:ext cx="8007350" cy="46116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effectLst/>
              </a:rPr>
              <a:t>Владельцем специального счета может быть </a:t>
            </a:r>
            <a:r>
              <a:rPr lang="ru-RU" sz="1800" smtClean="0">
                <a:effectLst/>
              </a:rPr>
              <a:t/>
            </a:r>
            <a:br>
              <a:rPr lang="ru-RU" sz="1800" smtClean="0">
                <a:effectLst/>
              </a:rPr>
            </a:br>
            <a:endParaRPr lang="ru-RU" sz="180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smtClean="0">
                <a:effectLst/>
              </a:rPr>
              <a:t>товарищество собственников жилья, </a:t>
            </a:r>
            <a:br>
              <a:rPr lang="ru-RU" sz="1800" smtClean="0">
                <a:effectLst/>
              </a:rPr>
            </a:br>
            <a:endParaRPr lang="ru-RU" sz="180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smtClean="0">
                <a:effectLst/>
              </a:rPr>
              <a:t>жилищный кооператив или иной специализированный потребительский кооператив. </a:t>
            </a:r>
            <a:br>
              <a:rPr lang="ru-RU" sz="1800" smtClean="0">
                <a:effectLst/>
              </a:rPr>
            </a:br>
            <a:endParaRPr lang="ru-RU" sz="180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>
                <a:effectLst/>
              </a:rPr>
              <a:t>     Собственники помещений в доме могут выбрать регионального оператора владельцем специального счета.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>
                <a:effectLst/>
              </a:rPr>
              <a:t>     Собственники помещений в доме могут осуществлять формирование фонда капитального ремонта только на одном специальном счете.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>
                <a:effectLst/>
              </a:rPr>
              <a:t>     На специальном счете могут накапливаться средства фонда капитального ремонта собственников помещений только от одного дома. Ответственность за проведение капитального ремонта лежит на собственниках помещений</a:t>
            </a:r>
          </a:p>
        </p:txBody>
      </p:sp>
      <p:pic>
        <p:nvPicPr>
          <p:cNvPr id="17412" name="Picture 14" descr="img37316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5157788"/>
            <a:ext cx="37004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5" descr="img37810s"/>
          <p:cNvPicPr>
            <a:picLocks noChangeAspect="1" noChangeArrowheads="1"/>
          </p:cNvPicPr>
          <p:nvPr/>
        </p:nvPicPr>
        <p:blipFill>
          <a:blip r:embed="rId3" cstate="print"/>
          <a:srcRect l="45024"/>
          <a:stretch>
            <a:fillRect/>
          </a:stretch>
        </p:blipFill>
        <p:spPr bwMode="auto">
          <a:xfrm>
            <a:off x="5867400" y="4868863"/>
            <a:ext cx="1824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26988"/>
            <a:ext cx="8385175" cy="143192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latin typeface="Times New Roman" pitchFamily="18" charset="0"/>
              </a:rPr>
              <a:t>В чем особенности счета регионального оператора?</a:t>
            </a:r>
          </a:p>
        </p:txBody>
      </p:sp>
      <p:sp>
        <p:nvSpPr>
          <p:cNvPr id="2458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85825" y="1341438"/>
            <a:ext cx="8007350" cy="20193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600" b="1" dirty="0" smtClean="0">
                <a:effectLst/>
              </a:rPr>
              <a:t>Средства</a:t>
            </a:r>
            <a:r>
              <a:rPr lang="ru-RU" sz="1600" dirty="0" smtClean="0">
                <a:effectLst/>
              </a:rPr>
              <a:t>, полученные от собственников помещений в одних домах могут быть использованы на возвратной основе для проведения ремонта других домов «</a:t>
            </a:r>
            <a:r>
              <a:rPr lang="ru-RU" sz="1600" b="1" dirty="0" smtClean="0">
                <a:solidFill>
                  <a:schemeClr val="tx2">
                    <a:lumMod val="90000"/>
                  </a:schemeClr>
                </a:solidFill>
                <a:effectLst/>
              </a:rPr>
              <a:t>котловой метод</a:t>
            </a:r>
            <a:r>
              <a:rPr lang="ru-RU" sz="1600" dirty="0" smtClean="0">
                <a:effectLst/>
              </a:rPr>
              <a:t>».</a:t>
            </a:r>
            <a:br>
              <a:rPr lang="ru-RU" sz="1600" dirty="0" smtClean="0">
                <a:effectLst/>
              </a:rPr>
            </a:br>
            <a:endParaRPr lang="ru-RU" sz="16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600" dirty="0" smtClean="0">
                <a:effectLst/>
              </a:rPr>
              <a:t>Владелец ведет </a:t>
            </a:r>
            <a:r>
              <a:rPr lang="ru-RU" sz="1600" b="1" dirty="0" smtClean="0">
                <a:solidFill>
                  <a:schemeClr val="tx2">
                    <a:lumMod val="90000"/>
                  </a:schemeClr>
                </a:solidFill>
                <a:effectLst/>
              </a:rPr>
              <a:t>учет средств, поступивших на счет</a:t>
            </a:r>
            <a:r>
              <a:rPr lang="ru-RU" sz="1600" dirty="0" smtClean="0">
                <a:solidFill>
                  <a:schemeClr val="tx2">
                    <a:lumMod val="90000"/>
                  </a:schemeClr>
                </a:solidFill>
                <a:effectLst/>
              </a:rPr>
              <a:t> </a:t>
            </a:r>
            <a:r>
              <a:rPr lang="ru-RU" sz="1600" dirty="0" smtClean="0">
                <a:effectLst/>
              </a:rPr>
              <a:t>и по запросу собственников обязан предоставить сведения, предусмотренные таким учетом.</a:t>
            </a:r>
            <a:br>
              <a:rPr lang="ru-RU" sz="1600" dirty="0" smtClean="0">
                <a:effectLst/>
              </a:rPr>
            </a:br>
            <a:endParaRPr lang="ru-RU" sz="16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600" dirty="0" smtClean="0">
                <a:effectLst/>
              </a:rPr>
              <a:t>Учет ведется отдельно </a:t>
            </a:r>
            <a:r>
              <a:rPr lang="ru-RU" sz="1600" b="1" dirty="0" smtClean="0">
                <a:solidFill>
                  <a:schemeClr val="tx2">
                    <a:lumMod val="90000"/>
                  </a:schemeClr>
                </a:solidFill>
                <a:effectLst/>
              </a:rPr>
              <a:t>по каждому собственнику помещений</a:t>
            </a:r>
            <a:r>
              <a:rPr lang="ru-RU" sz="1600" dirty="0" smtClean="0">
                <a:effectLst/>
              </a:rPr>
              <a:t> в многоквартирном доме.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ru-RU" sz="1600" dirty="0" smtClean="0">
              <a:effectLst/>
            </a:endParaRPr>
          </a:p>
        </p:txBody>
      </p:sp>
      <p:pic>
        <p:nvPicPr>
          <p:cNvPr id="18436" name="Picture 6" descr="img38329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3860800"/>
            <a:ext cx="410527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66775" y="-26988"/>
            <a:ext cx="8385175" cy="102393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latin typeface="Times New Roman" pitchFamily="18" charset="0"/>
              </a:rPr>
              <a:t>Что такое региональный оператор?</a:t>
            </a:r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41363" y="966788"/>
            <a:ext cx="800735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600" dirty="0" smtClean="0">
                <a:effectLst/>
              </a:rPr>
              <a:t>Региональный оператор некоммерческая организация, созданная правительством Нижегородской области в форме фонда. Может быть создано несколько региональных операторов.</a:t>
            </a:r>
            <a:br>
              <a:rPr lang="ru-RU" sz="1600" dirty="0" smtClean="0">
                <a:effectLst/>
              </a:rPr>
            </a:br>
            <a:endParaRPr lang="ru-RU" sz="16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Функции технического заказчика по капитальному ремонту дома, включенного в региональную программу капитального ремонта.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endParaRPr lang="ru-RU" sz="16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Финансирование расходов на капитальный ремонт в пределах средств фонда с возможностью использования средств, полученных из других источников, в том числе из бюджета Нижегородской области и бюджета города Нижнего Новгорода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endParaRPr lang="ru-RU" sz="16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600" dirty="0" smtClean="0">
                <a:effectLst/>
              </a:rPr>
              <a:t>Взаимодействие с правительством Нижегородской области и администрацией Нижнего Новгорода в целях обеспечения своевременного проведения капитального ремонта. Региональный оператор обязан в срок обозначенный в региональной программе обеспечить проведение капитального ремонта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ru-RU" sz="1600" dirty="0" smtClean="0">
              <a:effectLst/>
            </a:endParaRPr>
          </a:p>
        </p:txBody>
      </p:sp>
      <p:pic>
        <p:nvPicPr>
          <p:cNvPr id="19460" name="Picture 4" descr="img35025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724400"/>
            <a:ext cx="31686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17145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В чем основное отличие способов формирования фонда капитального ремонта?</a:t>
            </a:r>
          </a:p>
        </p:txBody>
      </p:sp>
      <p:pic>
        <p:nvPicPr>
          <p:cNvPr id="20483" name="Picture 5" descr="img37766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3068638"/>
            <a:ext cx="51498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6"/>
          <p:cNvSpPr>
            <a:spLocks noChangeArrowheads="1"/>
          </p:cNvSpPr>
          <p:nvPr/>
        </p:nvSpPr>
        <p:spPr bwMode="auto">
          <a:xfrm>
            <a:off x="755650" y="1125538"/>
            <a:ext cx="7920038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/>
              <a:t>Основным отличием специального счета от счета регионального оператора является то, что на специальном счете денежные средства накапливаются и расходуются по каждому конкретному дому, тогда как на счете регионального оператора можно использовать накопленные средства с одного дома на производство работ на другом доме «котловой метод». 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17145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latin typeface="Times New Roman" pitchFamily="18" charset="0"/>
              </a:rPr>
              <a:t>Каким образом можно оплатить взнос за капитальный ремонт? </a:t>
            </a:r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55650" y="1125538"/>
            <a:ext cx="8007350" cy="238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effectLst/>
              </a:rPr>
              <a:t>Плата за жилое помещение и коммунальные услуги для собственника помещения в многоквартирном доме включает в себя:</a:t>
            </a:r>
            <a:br>
              <a:rPr lang="ru-RU" sz="1600" dirty="0" smtClean="0">
                <a:effectLst/>
              </a:rPr>
            </a:br>
            <a:endParaRPr lang="ru-RU" sz="1600" dirty="0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sz="1400" dirty="0" smtClean="0">
                <a:effectLst/>
              </a:rPr>
              <a:t>плату за содержание и ремонт жилого помещения, в том числе плату за услуги и работы по управлению многоквартирным домом, содержанию, текущему ремонту общего имущества в многоквартирном доме;</a:t>
            </a:r>
            <a:br>
              <a:rPr lang="ru-RU" sz="1400" dirty="0" smtClean="0">
                <a:effectLst/>
              </a:rPr>
            </a:br>
            <a:endParaRPr lang="ru-RU" sz="1400" dirty="0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sz="1400" dirty="0" smtClean="0">
                <a:effectLst/>
              </a:rPr>
              <a:t>взнос на капитальный ремонт;</a:t>
            </a:r>
            <a:br>
              <a:rPr lang="ru-RU" sz="1400" dirty="0" smtClean="0">
                <a:effectLst/>
              </a:rPr>
            </a:br>
            <a:endParaRPr lang="ru-RU" sz="1400" dirty="0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sz="1400" dirty="0" smtClean="0">
                <a:effectLst/>
              </a:rPr>
              <a:t>плату за коммунальные услуги.</a:t>
            </a:r>
            <a:br>
              <a:rPr lang="ru-RU" sz="1400" dirty="0" smtClean="0">
                <a:effectLst/>
              </a:rPr>
            </a:br>
            <a:endParaRPr lang="ru-RU" sz="1400" dirty="0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sz="1400" dirty="0" smtClean="0">
                <a:effectLst/>
              </a:rPr>
              <a:t>Таким образом, в квитанции по оплате за ЖКУ будет выделен взнос на капитальный ремонт.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ru-RU" sz="1600" dirty="0" smtClean="0"/>
          </a:p>
        </p:txBody>
      </p:sp>
      <p:pic>
        <p:nvPicPr>
          <p:cNvPr id="21508" name="Picture 8" descr="img35042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9075" y="4437063"/>
            <a:ext cx="31257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0" descr="img35068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437063"/>
            <a:ext cx="33004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6635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Введение</a:t>
            </a:r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836613"/>
            <a:ext cx="8007350" cy="5259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400" dirty="0" smtClean="0">
                <a:effectLst/>
              </a:rPr>
              <a:t>Федеральным законом от 25.12.2012 № 271-ФЗ в действующий Жилищный кодекс Российской Федерации (далее – Кодекс) введён новый раздел, посвященный организации проведения и финансирования капитального ремонта общего имущества собственников помещений в многоквартирных домах. </a:t>
            </a:r>
            <a:br>
              <a:rPr lang="ru-RU" sz="1400" dirty="0" smtClean="0">
                <a:effectLst/>
              </a:rPr>
            </a:br>
            <a:endParaRPr lang="ru-RU" sz="14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400" dirty="0" smtClean="0">
                <a:effectLst/>
              </a:rPr>
              <a:t>С введением указанных изменений каждый собственник помещений обязан ежемесячно вносить взнос на капитальный ремонт общего имущества в многоквартирном доме. </a:t>
            </a:r>
            <a:br>
              <a:rPr lang="ru-RU" sz="1400" dirty="0" smtClean="0">
                <a:effectLst/>
              </a:rPr>
            </a:br>
            <a:endParaRPr lang="ru-RU" sz="14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400" dirty="0" smtClean="0">
                <a:effectLst/>
              </a:rPr>
              <a:t>Минимальный размер взноса на капитальный ремонт устанавливается исполнительной властью региона Российской Федерации. Размер взноса на капитальный ремонт должен быть достаточен для проведения капитального ремонта при соблюдении, ряда принципов в числе которых доступность минимального размера взноса для граждан -собственников помещений в многоквартирных домах с учетом совокупных расходов на оплату жилого помещения и коммунальных услуг</a:t>
            </a:r>
            <a:r>
              <a:rPr lang="ru-RU" sz="1400" dirty="0" smtClean="0">
                <a:solidFill>
                  <a:schemeClr val="folHlink"/>
                </a:solidFill>
                <a:effectLst/>
              </a:rPr>
              <a:t> .</a:t>
            </a:r>
            <a:br>
              <a:rPr lang="ru-RU" sz="1400" dirty="0" smtClean="0">
                <a:solidFill>
                  <a:schemeClr val="folHlink"/>
                </a:solidFill>
                <a:effectLst/>
              </a:rPr>
            </a:br>
            <a:endParaRPr lang="ru-RU" sz="1400" dirty="0" smtClean="0">
              <a:solidFill>
                <a:schemeClr val="folHlink"/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400" dirty="0" smtClean="0">
                <a:effectLst/>
              </a:rPr>
              <a:t>Минимальный размер взноса устанавливается в расчете на один квадратный метр общей площади жилого (нежилого) помещения в многоквартирном доме.</a:t>
            </a:r>
            <a:br>
              <a:rPr lang="ru-RU" sz="1400" dirty="0" smtClean="0">
                <a:effectLst/>
              </a:rPr>
            </a:br>
            <a:endParaRPr lang="ru-RU" sz="14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400" dirty="0" smtClean="0">
                <a:effectLst/>
              </a:rPr>
              <a:t>Решение об определении способа формирования фонда капитального ремонта должно быть принято и реализовано собственниками помещений в многоквартирном доме в течение срока, установленного органом государственной власти субъекта Российской Федерации, но не более чем в течение двух месяцев после официального опубликования утвержденной региональной программы капитального ремонта, в которую включен такой дом. </a:t>
            </a:r>
            <a:br>
              <a:rPr lang="ru-RU" sz="1400" dirty="0" smtClean="0">
                <a:effectLst/>
              </a:rPr>
            </a:br>
            <a:endParaRPr lang="ru-RU" sz="14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400" dirty="0" smtClean="0">
                <a:effectLst/>
              </a:rPr>
              <a:t>Государство в лице органа государственного жилищного надзора осуществляет контролирующие функции за деятельностью фонда капитального ремонта. </a:t>
            </a:r>
            <a:br>
              <a:rPr lang="ru-RU" sz="1400" dirty="0" smtClean="0">
                <a:effectLst/>
              </a:rPr>
            </a:br>
            <a:endParaRPr lang="ru-RU" sz="14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400" dirty="0" smtClean="0">
                <a:effectLst/>
              </a:rPr>
              <a:t>Субъект Российской Федерации несет субсидиарную ответственность за неисполнение или ненадлежащее исполнение региональным оператором обязательств перед собственниками помещений в многоквартирных домах.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400" dirty="0" smtClean="0">
              <a:effectLst/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>
              <a:effectLst/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900" dirty="0" smtClean="0">
              <a:effectLst/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800" dirty="0" smtClean="0">
              <a:effectLst/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900" dirty="0" smtClean="0">
              <a:effectLst/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900" dirty="0" smtClean="0">
              <a:effectLst/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900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44475"/>
            <a:ext cx="8385175" cy="304800"/>
          </a:xfrm>
        </p:spPr>
        <p:txBody>
          <a:bodyPr/>
          <a:lstStyle/>
          <a:p>
            <a:pPr algn="ctr" eaLnBrk="1" hangingPunct="1">
              <a:defRPr/>
            </a:pPr>
            <a:endParaRPr lang="ru-RU" sz="4000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836613"/>
            <a:ext cx="800735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effectLst/>
              </a:rPr>
              <a:t>Решением общего собрания собственников помещений в многоквартирном доме о проведении капитального ремонта общего имущества в этом многоквартирном доме должны быть определены или утверждены:</a:t>
            </a:r>
            <a:br>
              <a:rPr lang="ru-RU" sz="1600" dirty="0" smtClean="0">
                <a:effectLst/>
              </a:rPr>
            </a:br>
            <a:endParaRPr lang="ru-RU" sz="16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600" i="1" dirty="0" smtClean="0">
                <a:effectLst/>
              </a:rPr>
              <a:t>перечень работ</a:t>
            </a:r>
            <a:r>
              <a:rPr lang="ru-RU" sz="1600" dirty="0" smtClean="0">
                <a:effectLst/>
              </a:rPr>
              <a:t> по капитальному ремонту;</a:t>
            </a:r>
            <a:br>
              <a:rPr lang="ru-RU" sz="1600" dirty="0" smtClean="0">
                <a:effectLst/>
              </a:rPr>
            </a:br>
            <a:endParaRPr lang="ru-RU" sz="16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600" i="1" dirty="0" smtClean="0">
                <a:effectLst/>
              </a:rPr>
              <a:t>смета расходов</a:t>
            </a:r>
            <a:r>
              <a:rPr lang="ru-RU" sz="1600" dirty="0" smtClean="0">
                <a:effectLst/>
              </a:rPr>
              <a:t> на капитальный ремонт;</a:t>
            </a:r>
            <a:br>
              <a:rPr lang="ru-RU" sz="1600" dirty="0" smtClean="0">
                <a:effectLst/>
              </a:rPr>
            </a:br>
            <a:endParaRPr lang="ru-RU" sz="16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600" i="1" dirty="0" smtClean="0">
                <a:effectLst/>
              </a:rPr>
              <a:t>сроки проведения</a:t>
            </a:r>
            <a:r>
              <a:rPr lang="ru-RU" sz="1600" dirty="0" smtClean="0">
                <a:effectLst/>
              </a:rPr>
              <a:t> капитального ремонта;</a:t>
            </a:r>
            <a:br>
              <a:rPr lang="ru-RU" sz="1600" dirty="0" smtClean="0">
                <a:effectLst/>
              </a:rPr>
            </a:br>
            <a:endParaRPr lang="ru-RU" sz="16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600" i="1" dirty="0" smtClean="0">
                <a:effectLst/>
              </a:rPr>
              <a:t>источники финансирования</a:t>
            </a:r>
            <a:r>
              <a:rPr lang="ru-RU" sz="1600" dirty="0" smtClean="0">
                <a:effectLst/>
              </a:rPr>
              <a:t> капитального ремонта.</a:t>
            </a:r>
            <a:br>
              <a:rPr lang="ru-RU" sz="1600" dirty="0" smtClean="0">
                <a:effectLst/>
              </a:rPr>
            </a:br>
            <a:endParaRPr lang="ru-RU" sz="16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effectLst/>
              </a:rPr>
              <a:t>Можно включить и другие вопросы, связанные с проведением капитального ремонта, </a:t>
            </a:r>
            <a:r>
              <a:rPr lang="ru-RU" sz="1600" i="1" dirty="0" smtClean="0">
                <a:effectLst/>
              </a:rPr>
              <a:t>например</a:t>
            </a:r>
            <a:r>
              <a:rPr lang="ru-RU" sz="1600" dirty="0" smtClean="0">
                <a:effectLst/>
              </a:rPr>
              <a:t>, утвердить лицо, уполномоченное от имени всех собственников подписывать акты приемки выполненных работ.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600" dirty="0" smtClean="0">
              <a:latin typeface="Times New Roman" pitchFamily="18" charset="0"/>
            </a:endParaRPr>
          </a:p>
        </p:txBody>
      </p:sp>
      <p:pic>
        <p:nvPicPr>
          <p:cNvPr id="22532" name="Picture 5" descr="img37757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4292600"/>
            <a:ext cx="5832475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445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4 шаг</a:t>
            </a:r>
            <a:br>
              <a:rPr lang="ru-RU" sz="36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Когда собственники помещений начинают платить взносы на капитальный ремонт?</a:t>
            </a:r>
          </a:p>
        </p:txBody>
      </p:sp>
      <p:pic>
        <p:nvPicPr>
          <p:cNvPr id="23555" name="Picture 7" descr="img37574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4724400"/>
            <a:ext cx="7154862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7"/>
          <p:cNvSpPr>
            <a:spLocks noChangeArrowheads="1"/>
          </p:cNvSpPr>
          <p:nvPr/>
        </p:nvSpPr>
        <p:spPr bwMode="auto">
          <a:xfrm>
            <a:off x="755650" y="1412875"/>
            <a:ext cx="770413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Обязанность по уплате взносов на капитальный ремонт возникает у собственников помещений в доме по истечении 4 календарных месяцев, начиная с месяца, после опубликования утвержденной региональной программы капитального ремонта, в которую включен этот дом.</a:t>
            </a:r>
            <a:br>
              <a:rPr lang="ru-RU"/>
            </a:br>
            <a:endParaRPr lang="ru-RU"/>
          </a:p>
          <a:p>
            <a:r>
              <a:rPr lang="ru-RU"/>
              <a:t>Если собственники помещений не приняли решение о формировании Фонда капитального ремонта администрация города Нижнего Новгорода принимает решение о выборе счета регионального оператора для формирования Фонда капитального ремонта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445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latin typeface="Times New Roman" pitchFamily="18" charset="0"/>
              </a:rPr>
              <a:t>Какие полномочия у органа местного самоуправления в вопросе проведения капитального ремонта?</a:t>
            </a:r>
          </a:p>
        </p:txBody>
      </p:sp>
      <p:sp>
        <p:nvSpPr>
          <p:cNvPr id="24579" name="Rectangle 7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39750" y="1905000"/>
            <a:ext cx="3927475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>
                <a:effectLst/>
              </a:rPr>
              <a:t>Если собственники помещений, формирующие Фонд капитального ремонта на специальном счете, не провели в срок, предусмотренный региональной программой капитальный ремонт?</a:t>
            </a:r>
            <a:br>
              <a:rPr lang="ru-RU" sz="1800" smtClean="0">
                <a:effectLst/>
              </a:rPr>
            </a:br>
            <a:endParaRPr lang="ru-RU" sz="1800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effectLst/>
              </a:rPr>
              <a:t>Администрация города принимает решение о формировании Фонда капитального ремонта на счете регионального оператора и направляет такое решение владельцу специального счета.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1800" smtClean="0">
                <a:effectLst/>
              </a:rPr>
              <a:t> </a:t>
            </a:r>
          </a:p>
        </p:txBody>
      </p:sp>
      <p:pic>
        <p:nvPicPr>
          <p:cNvPr id="24580" name="Picture 9" descr="6uKqMdvn2m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2205038"/>
            <a:ext cx="3836988" cy="2736850"/>
          </a:xfr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63538" y="-100013"/>
            <a:ext cx="8385175" cy="143192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latin typeface="Times New Roman" pitchFamily="18" charset="0"/>
              </a:rPr>
              <a:t>Хочу все знать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484313"/>
            <a:ext cx="8007350" cy="4191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2400" dirty="0" err="1" smtClean="0"/>
              <a:t>government-nnov.ru</a:t>
            </a:r>
            <a:endParaRPr lang="ru-RU" sz="2400" dirty="0" smtClean="0"/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2400" dirty="0" err="1" smtClean="0"/>
              <a:t>НижнийНовгород.РФ</a:t>
            </a:r>
            <a:endParaRPr lang="ru-RU" sz="2400" dirty="0" smtClean="0"/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2400" dirty="0" err="1" smtClean="0"/>
              <a:t>нижнийновгород.рф</a:t>
            </a:r>
            <a:r>
              <a:rPr lang="ru-RU" sz="2400" dirty="0" smtClean="0"/>
              <a:t>/</a:t>
            </a:r>
            <a:r>
              <a:rPr lang="ru-RU" sz="2400" dirty="0" err="1" smtClean="0"/>
              <a:t>gorod</a:t>
            </a:r>
            <a:r>
              <a:rPr lang="ru-RU" sz="2400" dirty="0" smtClean="0"/>
              <a:t>/</a:t>
            </a:r>
            <a:r>
              <a:rPr lang="ru-RU" sz="2400" dirty="0" err="1" smtClean="0"/>
              <a:t>zhkh</a:t>
            </a:r>
            <a:r>
              <a:rPr lang="ru-RU" sz="2400" dirty="0" smtClean="0"/>
              <a:t>/</a:t>
            </a:r>
            <a:r>
              <a:rPr lang="ru-RU" sz="2400" dirty="0" err="1" smtClean="0"/>
              <a:t>obshchestvenniy-kontrol-v-sfere-zhkh</a:t>
            </a:r>
            <a:endParaRPr lang="ru-RU" sz="2400" dirty="0" smtClean="0"/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2400" dirty="0" smtClean="0"/>
              <a:t>Reformagkh.ru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2400" dirty="0" smtClean="0"/>
              <a:t>Fondgkh.ru</a:t>
            </a:r>
            <a:endParaRPr lang="ru-RU" sz="2400" dirty="0" smtClean="0"/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2400" dirty="0" err="1" smtClean="0"/>
              <a:t>Фонджкх.рф</a:t>
            </a:r>
            <a:endParaRPr lang="en-US" sz="2400" dirty="0" smtClean="0"/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2400" dirty="0" smtClean="0"/>
              <a:t>Фонд ЖКХ на портале</a:t>
            </a:r>
            <a:r>
              <a:rPr lang="en-US" sz="2400" dirty="0" smtClean="0"/>
              <a:t> </a:t>
            </a:r>
            <a:r>
              <a:rPr lang="en-US" sz="2400" dirty="0" err="1" smtClean="0"/>
              <a:t>Youtube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736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Пошаговая инструкция</a:t>
            </a:r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196975"/>
            <a:ext cx="8007350" cy="48990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v"/>
              <a:defRPr/>
            </a:pPr>
            <a:r>
              <a:rPr lang="ru-RU" sz="2200" dirty="0" smtClean="0">
                <a:effectLst/>
              </a:rPr>
              <a:t>В рамках реализации обозначенного механизма правительством Нижегородской области  принят  Закон Нижегородской области от 28.11.2013 № 159-З «Об организации проведения капитального ремонта общего имущества в многоквартирных домах, расположенных на территории Нижегородской области»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400" b="1" dirty="0" smtClean="0">
                <a:latin typeface="Times New Roman" pitchFamily="18" charset="0"/>
              </a:rPr>
              <a:t>                                   </a:t>
            </a:r>
            <a:endParaRPr lang="ru-RU" dirty="0" smtClean="0">
              <a:latin typeface="Times New Roman" pitchFamily="18" charset="0"/>
            </a:endParaRPr>
          </a:p>
        </p:txBody>
      </p:sp>
      <p:pic>
        <p:nvPicPr>
          <p:cNvPr id="5124" name="Picture 6" descr="C:\Михаил\работа\фото Нижнего\most\!!!big_fot\DSC_0194.JPG"/>
          <p:cNvPicPr>
            <a:picLocks noChangeAspect="1" noChangeArrowheads="1"/>
          </p:cNvPicPr>
          <p:nvPr/>
        </p:nvPicPr>
        <p:blipFill>
          <a:blip r:embed="rId2" cstate="print"/>
          <a:srcRect t="36095"/>
          <a:stretch>
            <a:fillRect/>
          </a:stretch>
        </p:blipFill>
        <p:spPr bwMode="auto">
          <a:xfrm>
            <a:off x="2411413" y="4005263"/>
            <a:ext cx="49149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0239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000" b="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1 шаг</a:t>
            </a: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11188" y="1412875"/>
            <a:ext cx="800735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chemeClr val="tx2">
                    <a:lumMod val="90000"/>
                  </a:schemeClr>
                </a:solidFill>
                <a:effectLst/>
              </a:rPr>
              <a:t>Субъектом РФ до</a:t>
            </a: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/>
              </a:rPr>
              <a:t> </a:t>
            </a:r>
            <a:r>
              <a:rPr lang="ru-RU" sz="1800" dirty="0" smtClean="0">
                <a:effectLst/>
              </a:rPr>
              <a:t>утверждения региональной программы устанавливается минимальный размер взноса на капитальный ремонт общего имущества в многоквартирном доме; порядок проведения мониторинга технического состояния многоквартирных домов, на основании сведений электронных паспортов; создается региональный оператор и устанавливается порядок его деятельности. </a:t>
            </a:r>
            <a:br>
              <a:rPr lang="ru-RU" sz="1800" dirty="0" smtClean="0">
                <a:effectLst/>
              </a:rPr>
            </a:br>
            <a:endParaRPr lang="ru-RU" sz="1800" dirty="0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chemeClr val="tx2">
                    <a:lumMod val="90000"/>
                  </a:schemeClr>
                </a:solidFill>
                <a:effectLst/>
              </a:rPr>
              <a:t>Собственники помещений</a:t>
            </a: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/>
              </a:rPr>
              <a:t> </a:t>
            </a:r>
            <a:r>
              <a:rPr lang="ru-RU" sz="1800" dirty="0" smtClean="0">
                <a:effectLst/>
              </a:rPr>
              <a:t>в многоквартирном доме могут принять решение об установлении взноса на капитальный ремонт в размере, </a:t>
            </a:r>
            <a:r>
              <a:rPr lang="ru-RU" sz="1800" b="1" dirty="0" smtClean="0">
                <a:effectLst/>
              </a:rPr>
              <a:t>превышающем </a:t>
            </a:r>
            <a:r>
              <a:rPr lang="ru-RU" sz="1800" dirty="0" smtClean="0">
                <a:effectLst/>
              </a:rPr>
              <a:t>минимальный размер такого взноса.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1800" dirty="0" smtClean="0">
              <a:effectLst/>
            </a:endParaRPr>
          </a:p>
        </p:txBody>
      </p:sp>
      <p:pic>
        <p:nvPicPr>
          <p:cNvPr id="6148" name="Picture 4" descr="x_54c8803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4376738"/>
            <a:ext cx="50419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0969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Кем устанавливается размер минимального взноса на капитальный ремонт и утверждается региональная программа?</a:t>
            </a: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endParaRPr lang="ru-RU" sz="2000" dirty="0" smtClean="0">
              <a:latin typeface="Times New Roman" pitchFamily="18" charset="0"/>
            </a:endParaRPr>
          </a:p>
        </p:txBody>
      </p:sp>
      <p:sp>
        <p:nvSpPr>
          <p:cNvPr id="717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7475" cy="38290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smtClean="0">
              <a:effectLst/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smtClean="0">
              <a:effectLst/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>
                <a:effectLst/>
              </a:rPr>
              <a:t>Правительство Нижегородской области</a:t>
            </a:r>
          </a:p>
          <a:p>
            <a:pPr eaLnBrk="1" hangingPunct="1">
              <a:lnSpc>
                <a:spcPct val="80000"/>
              </a:lnSpc>
            </a:pPr>
            <a:endParaRPr lang="ru-RU" sz="2000" b="1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ru-RU" sz="1800" b="1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smtClean="0">
                <a:effectLst/>
              </a:rPr>
              <a:t>Устанавливает </a:t>
            </a:r>
            <a:r>
              <a:rPr lang="ru-RU" sz="1600" b="1" smtClean="0">
                <a:effectLst/>
              </a:rPr>
              <a:t>минимальный размер взноса</a:t>
            </a:r>
            <a:r>
              <a:rPr lang="ru-RU" sz="1600" smtClean="0">
                <a:effectLst/>
              </a:rPr>
              <a:t> на капитальный ремонт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ru-RU" sz="160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smtClean="0">
                <a:effectLst/>
              </a:rPr>
              <a:t>Создает </a:t>
            </a:r>
            <a:r>
              <a:rPr lang="ru-RU" sz="1600" b="1" smtClean="0">
                <a:effectLst/>
              </a:rPr>
              <a:t>Регионального оператора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ru-RU" sz="160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smtClean="0">
                <a:effectLst/>
              </a:rPr>
              <a:t>Утверждает </a:t>
            </a:r>
            <a:r>
              <a:rPr lang="ru-RU" sz="1600" b="1" smtClean="0">
                <a:effectLst/>
              </a:rPr>
              <a:t>Региональную программу капитального ремонта </a:t>
            </a:r>
          </a:p>
        </p:txBody>
      </p:sp>
      <p:pic>
        <p:nvPicPr>
          <p:cNvPr id="7172" name="Picture 10" descr="img37880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2060575"/>
            <a:ext cx="2592387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1" descr="C:\Documents and Settings\m.makarov\Рабочий стол\img-20130813171759-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3711575"/>
            <a:ext cx="2592387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26988"/>
            <a:ext cx="8385175" cy="143192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5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Принципы установления минимального размера взноса на капитальный ремонт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7088" y="1484313"/>
            <a:ext cx="8007350" cy="353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400" dirty="0" smtClean="0">
                <a:effectLst/>
              </a:rPr>
              <a:t>Установление субъектом Российской Федерации минимального размера взноса на основе следующих </a:t>
            </a:r>
            <a:r>
              <a:rPr lang="ru-RU" sz="1400" b="1" dirty="0" smtClean="0">
                <a:effectLst/>
              </a:rPr>
              <a:t>принципов</a:t>
            </a:r>
            <a:r>
              <a:rPr lang="ru-RU" sz="1400" dirty="0" smtClean="0">
                <a:effectLst/>
              </a:rPr>
              <a:t>:</a:t>
            </a:r>
            <a:br>
              <a:rPr lang="ru-RU" sz="1400" dirty="0" smtClean="0">
                <a:effectLst/>
              </a:rPr>
            </a:br>
            <a:endParaRPr lang="ru-RU" sz="14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400" dirty="0" smtClean="0">
                <a:effectLst/>
              </a:rPr>
              <a:t>1. Определение минимального размера взноса на основе оценки </a:t>
            </a:r>
            <a:r>
              <a:rPr lang="ru-RU" sz="1400" i="1" dirty="0" smtClean="0">
                <a:effectLst/>
              </a:rPr>
              <a:t>общей потребности</a:t>
            </a:r>
            <a:r>
              <a:rPr lang="ru-RU" sz="1400" dirty="0" smtClean="0">
                <a:effectLst/>
              </a:rPr>
              <a:t> в средствах на финансирование услуг и (или) работ по капитальному ремонту общего имущества.</a:t>
            </a:r>
            <a:br>
              <a:rPr lang="ru-RU" sz="1400" dirty="0" smtClean="0">
                <a:effectLst/>
              </a:rPr>
            </a:br>
            <a:endParaRPr lang="ru-RU" sz="14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400" dirty="0" smtClean="0">
                <a:effectLst/>
              </a:rPr>
              <a:t>2. </a:t>
            </a:r>
            <a:r>
              <a:rPr lang="ru-RU" sz="1400" i="1" dirty="0" smtClean="0">
                <a:effectLst/>
              </a:rPr>
              <a:t>Доступность минимального размера</a:t>
            </a:r>
            <a:r>
              <a:rPr lang="ru-RU" sz="1400" dirty="0" smtClean="0">
                <a:effectLst/>
              </a:rPr>
              <a:t> взноса для граждан -собственников помещений в многоквартирных домах с учетом совокупных расходов на оплату жилого помещения и коммунальных услуг.</a:t>
            </a:r>
            <a:br>
              <a:rPr lang="ru-RU" sz="1400" dirty="0" smtClean="0">
                <a:effectLst/>
              </a:rPr>
            </a:br>
            <a:endParaRPr lang="ru-RU" sz="14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400" dirty="0" smtClean="0">
                <a:effectLst/>
              </a:rPr>
              <a:t>3. </a:t>
            </a:r>
            <a:r>
              <a:rPr lang="ru-RU" sz="1400" i="1" dirty="0" smtClean="0">
                <a:effectLst/>
              </a:rPr>
              <a:t>Достаточность финансовых средств</a:t>
            </a:r>
            <a:r>
              <a:rPr lang="ru-RU" sz="1400" dirty="0" smtClean="0">
                <a:effectLst/>
              </a:rPr>
              <a:t>, формируемых исходя из устанавливаемого минимального размера взноса.</a:t>
            </a:r>
            <a:br>
              <a:rPr lang="ru-RU" sz="1400" dirty="0" smtClean="0">
                <a:effectLst/>
              </a:rPr>
            </a:br>
            <a:endParaRPr lang="ru-RU" sz="14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400" dirty="0" smtClean="0">
                <a:effectLst/>
              </a:rPr>
              <a:t>4. Изменение минимального размера взноса в течение срока реализации региональной программы капитального ремонта </a:t>
            </a:r>
            <a:r>
              <a:rPr lang="ru-RU" sz="1400" i="1" dirty="0" smtClean="0">
                <a:effectLst/>
              </a:rPr>
              <a:t>должно приводить к сокращению потребности</a:t>
            </a:r>
            <a:r>
              <a:rPr lang="ru-RU" sz="1400" dirty="0" smtClean="0">
                <a:effectLst/>
              </a:rPr>
              <a:t> в предоставлении финансовой бюджетной поддержки.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400" dirty="0" smtClean="0">
              <a:effectLst/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400" dirty="0" smtClean="0">
              <a:effectLst/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400" dirty="0" smtClean="0">
              <a:latin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4724400"/>
            <a:ext cx="477361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395288" y="333375"/>
            <a:ext cx="8207375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                                                            </a:t>
            </a:r>
            <a:r>
              <a:rPr lang="ru-RU" sz="44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 шаг</a:t>
            </a:r>
          </a:p>
          <a:p>
            <a:pPr algn="just"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</a:t>
            </a:r>
            <a:r>
              <a:rPr lang="ru-RU" sz="1400" dirty="0">
                <a:latin typeface="+mn-lt"/>
              </a:rPr>
              <a:t>После решения указанных вопросов Органы государственной власти субъекта Российской Федерации утверждают </a:t>
            </a:r>
            <a:r>
              <a:rPr lang="ru-RU" sz="1400" b="1" dirty="0">
                <a:solidFill>
                  <a:schemeClr val="tx2">
                    <a:lumMod val="90000"/>
                  </a:schemeClr>
                </a:solidFill>
                <a:latin typeface="+mn-lt"/>
              </a:rPr>
              <a:t>региональную программу капитального ремонта общего имущества в многоквартирных домах</a:t>
            </a:r>
            <a:r>
              <a:rPr lang="ru-RU" sz="1400" dirty="0">
                <a:latin typeface="+mn-lt"/>
              </a:rPr>
              <a:t>, которая формируется на срок, необходимый для проведения капитального ремонта общего имущества во всех многоквартирных домах, расположенных на территории субъекта Российской Федерации, и включает в себя:</a:t>
            </a:r>
          </a:p>
          <a:p>
            <a:pPr algn="just">
              <a:defRPr/>
            </a:pPr>
            <a:r>
              <a:rPr lang="ru-RU" sz="1400" dirty="0">
                <a:latin typeface="+mn-lt"/>
              </a:rPr>
              <a:t>1) перечень всех многоквартирных домов, расположенных на территории субъекта Российской Федерации, за исключением многоквартирных домов, признанных в установленном Правительством Российской Федерации порядке аварийными и подлежащими сносу;</a:t>
            </a:r>
          </a:p>
          <a:p>
            <a:pPr algn="just">
              <a:defRPr/>
            </a:pPr>
            <a:r>
              <a:rPr lang="ru-RU" sz="1400" dirty="0">
                <a:latin typeface="+mn-lt"/>
              </a:rPr>
              <a:t>2) перечень услуг и (или) работ по капитальному ремонту общего имущества в многоквартирных домах;</a:t>
            </a:r>
          </a:p>
          <a:p>
            <a:pPr algn="just">
              <a:defRPr/>
            </a:pPr>
            <a:r>
              <a:rPr lang="ru-RU" sz="1400" dirty="0">
                <a:latin typeface="+mn-lt"/>
              </a:rPr>
              <a:t>3) плановый год проведения капитального ремонта общего имущества в многоквартирных домах;</a:t>
            </a:r>
          </a:p>
          <a:p>
            <a:pPr algn="just">
              <a:defRPr/>
            </a:pPr>
            <a:r>
              <a:rPr lang="ru-RU" sz="1400" dirty="0">
                <a:latin typeface="+mn-lt"/>
              </a:rPr>
              <a:t>4) иные сведения, подлежащие включению в региональную программу капитального ремонта в соответствии с нормативным правовым актом субъекта Российской Федерации.</a:t>
            </a:r>
          </a:p>
          <a:p>
            <a:pPr algn="just">
              <a:defRPr/>
            </a:pPr>
            <a:endParaRPr lang="ru-RU" sz="1400" dirty="0">
              <a:latin typeface="+mn-lt"/>
            </a:endParaRPr>
          </a:p>
          <a:p>
            <a:pPr algn="just">
              <a:defRPr/>
            </a:pPr>
            <a:r>
              <a:rPr lang="ru-RU" sz="1400" b="1" dirty="0">
                <a:latin typeface="+mn-lt"/>
              </a:rPr>
              <a:t>            </a:t>
            </a:r>
            <a:r>
              <a:rPr lang="ru-RU" sz="1400" b="1" dirty="0">
                <a:solidFill>
                  <a:schemeClr val="tx2">
                    <a:lumMod val="90000"/>
                  </a:schemeClr>
                </a:solidFill>
                <a:latin typeface="+mn-lt"/>
              </a:rPr>
              <a:t>Региональная программа капитального ремонта общего имущества в многоквартирных домах </a:t>
            </a:r>
            <a:r>
              <a:rPr lang="ru-RU" sz="1400" dirty="0">
                <a:latin typeface="+mn-lt"/>
              </a:rPr>
              <a:t>утверждается один раз на весь период проведения работ капитального характера исходя из суммы сбора и необходимых средств для проведения таких работ. Органы местного самоуправления обязаны утверждать </a:t>
            </a:r>
            <a:r>
              <a:rPr lang="ru-RU" sz="1400" b="1" dirty="0">
                <a:latin typeface="+mn-lt"/>
              </a:rPr>
              <a:t>краткосрочные (сроком до трех лет) планы реализации региональной программы</a:t>
            </a:r>
            <a:r>
              <a:rPr lang="ru-RU" sz="1400" dirty="0">
                <a:latin typeface="+mn-lt"/>
              </a:rPr>
              <a:t> капитального ремонта. Региональная программа капитального ремонта подлежит актуализации не реже чем один раз в год. Данная процедура необходима ввиду колебания ставок размера платы за капитальный ремонт, уточнения вида необходимых работ и т.д. </a:t>
            </a:r>
          </a:p>
          <a:p>
            <a:pPr algn="just">
              <a:defRPr/>
            </a:pPr>
            <a:endParaRPr lang="ru-RU" sz="1400" dirty="0">
              <a:latin typeface="+mn-lt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400" dirty="0">
                <a:latin typeface="+mn-lt"/>
              </a:rPr>
              <a:t>Внесение изменений в региональную программу капитального ремонта, </a:t>
            </a:r>
            <a:r>
              <a:rPr lang="ru-RU" sz="1400" b="1" dirty="0">
                <a:latin typeface="+mn-lt"/>
              </a:rPr>
              <a:t>не допускается, </a:t>
            </a:r>
            <a:r>
              <a:rPr lang="ru-RU" sz="1400" dirty="0">
                <a:latin typeface="+mn-lt"/>
              </a:rPr>
              <a:t>за исключением случаев принятия соответствующего решения собственниками помещений в этом доме.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447088" cy="15716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effectLst/>
                <a:latin typeface="Times New Roman" pitchFamily="18" charset="0"/>
              </a:rPr>
              <a:t/>
            </a:r>
            <a:br>
              <a:rPr lang="ru-RU" sz="2800" dirty="0" smtClean="0">
                <a:effectLst/>
                <a:latin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effectLst/>
                <a:latin typeface="Times New Roman" pitchFamily="18" charset="0"/>
              </a:rPr>
              <a:t>Что включается в региональную программу капитального ремонта?</a:t>
            </a:r>
            <a:r>
              <a:rPr lang="ru-RU" sz="3200" dirty="0" smtClean="0">
                <a:effectLst/>
                <a:latin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</a:rPr>
            </a:br>
            <a:r>
              <a:rPr lang="ru-RU" sz="3200" b="0" dirty="0" smtClean="0">
                <a:latin typeface="Times New Roman" pitchFamily="18" charset="0"/>
              </a:rPr>
              <a:t/>
            </a:r>
            <a:br>
              <a:rPr lang="ru-RU" sz="3200" b="0" dirty="0" smtClean="0">
                <a:latin typeface="Times New Roman" pitchFamily="18" charset="0"/>
              </a:rPr>
            </a:br>
            <a:endParaRPr lang="ru-RU" sz="3200" b="0" dirty="0" smtClean="0">
              <a:latin typeface="Times New Roman" pitchFamily="18" charset="0"/>
            </a:endParaRPr>
          </a:p>
        </p:txBody>
      </p:sp>
      <p:sp>
        <p:nvSpPr>
          <p:cNvPr id="307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1484313"/>
            <a:ext cx="8007350" cy="28082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600" b="1" dirty="0" smtClean="0">
                <a:solidFill>
                  <a:schemeClr val="tx2">
                    <a:lumMod val="90000"/>
                  </a:schemeClr>
                </a:solidFill>
                <a:effectLst/>
              </a:rPr>
              <a:t>все многоквартирные дома</a:t>
            </a:r>
            <a:r>
              <a:rPr lang="ru-RU" sz="1600" dirty="0" smtClean="0">
                <a:effectLst/>
              </a:rPr>
              <a:t>, расположенные на территории Нижегородской области, за исключением аварийных и подлежащих сносу;</a:t>
            </a:r>
            <a:br>
              <a:rPr lang="ru-RU" sz="1600" dirty="0" smtClean="0">
                <a:effectLst/>
              </a:rPr>
            </a:br>
            <a:endParaRPr lang="ru-RU" sz="16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600" dirty="0" smtClean="0">
                <a:effectLst/>
              </a:rPr>
              <a:t>перечень услуг и (или) работ по капитальному ремонту общего имущества в многоквартирных домах;</a:t>
            </a:r>
            <a:br>
              <a:rPr lang="ru-RU" sz="1600" dirty="0" smtClean="0">
                <a:effectLst/>
              </a:rPr>
            </a:br>
            <a:endParaRPr lang="ru-RU" sz="16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600" dirty="0" smtClean="0">
                <a:effectLst/>
              </a:rPr>
              <a:t>плановый год проведения капитального ремонта </a:t>
            </a:r>
            <a:br>
              <a:rPr lang="ru-RU" sz="1600" dirty="0" smtClean="0">
                <a:effectLst/>
              </a:rPr>
            </a:br>
            <a:endParaRPr lang="ru-RU" sz="16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600" dirty="0" smtClean="0">
                <a:effectLst/>
              </a:rPr>
              <a:t>другие сведения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b="1" dirty="0" smtClean="0">
              <a:effectLst/>
              <a:latin typeface="Times New Roman" pitchFamily="18" charset="0"/>
            </a:endParaRPr>
          </a:p>
        </p:txBody>
      </p:sp>
      <p:pic>
        <p:nvPicPr>
          <p:cNvPr id="10244" name="Picture 22" descr="%D1%81%D1%82%D0%B5%D0%BD%D0%B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3267075"/>
            <a:ext cx="27479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5" descr="261009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5391150"/>
            <a:ext cx="17653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6" descr="img37751s"/>
          <p:cNvPicPr>
            <a:picLocks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900113" y="4437063"/>
            <a:ext cx="3887787" cy="2141537"/>
          </a:xfr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26988"/>
            <a:ext cx="8385175" cy="8810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effectLst/>
                <a:latin typeface="Times New Roman" pitchFamily="18" charset="0"/>
              </a:rPr>
              <a:t>Перечень услуг и работ по капитальному ремонту</a:t>
            </a:r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9750" y="1557338"/>
            <a:ext cx="8007350" cy="38306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800" dirty="0" smtClean="0"/>
              <a:t> </a:t>
            </a:r>
            <a:endParaRPr lang="ru-RU" sz="1400" dirty="0" smtClean="0">
              <a:effectLst/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400" dirty="0" smtClean="0">
                <a:effectLst/>
              </a:rPr>
              <a:t>ремонт внутридомовых инженерных систем </a:t>
            </a:r>
            <a:r>
              <a:rPr lang="ru-RU" sz="1400" dirty="0" err="1" smtClean="0">
                <a:effectLst/>
              </a:rPr>
              <a:t>электро</a:t>
            </a:r>
            <a:r>
              <a:rPr lang="ru-RU" sz="1400" dirty="0" smtClean="0">
                <a:effectLst/>
              </a:rPr>
              <a:t>-, тепло-, </a:t>
            </a:r>
            <a:r>
              <a:rPr lang="ru-RU" sz="1400" dirty="0" err="1" smtClean="0">
                <a:effectLst/>
              </a:rPr>
              <a:t>газо</a:t>
            </a:r>
            <a:r>
              <a:rPr lang="ru-RU" sz="1400" dirty="0" smtClean="0">
                <a:effectLst/>
              </a:rPr>
              <a:t>-, водоснабжения, водоотведения;</a:t>
            </a:r>
            <a:br>
              <a:rPr lang="ru-RU" sz="1400" dirty="0" smtClean="0">
                <a:effectLst/>
              </a:rPr>
            </a:br>
            <a:endParaRPr lang="ru-RU" sz="14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400" dirty="0" smtClean="0">
                <a:effectLst/>
              </a:rPr>
              <a:t>ремонт или замену лифтового оборудования, признанного непригодным для эксплуатации, ремонт лифтовых шахт;</a:t>
            </a:r>
            <a:br>
              <a:rPr lang="ru-RU" sz="1400" dirty="0" smtClean="0">
                <a:effectLst/>
              </a:rPr>
            </a:br>
            <a:endParaRPr lang="ru-RU" sz="14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400" dirty="0" smtClean="0">
                <a:effectLst/>
              </a:rPr>
              <a:t>ремонт крыши, в том числе переустройство невентилируемой крыши на вентилируемую крышу, устройство выходов на кровлю;</a:t>
            </a:r>
            <a:br>
              <a:rPr lang="ru-RU" sz="1400" dirty="0" smtClean="0">
                <a:effectLst/>
              </a:rPr>
            </a:br>
            <a:endParaRPr lang="ru-RU" sz="14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400" dirty="0" smtClean="0">
                <a:effectLst/>
              </a:rPr>
              <a:t>ремонт подвальных помещений, относящихся к общему имуществу в многоквартирном доме;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400" dirty="0" smtClean="0">
                <a:effectLst/>
              </a:rPr>
              <a:t>утепление и ремонт фасада;</a:t>
            </a:r>
            <a:br>
              <a:rPr lang="ru-RU" sz="1400" dirty="0" smtClean="0">
                <a:effectLst/>
              </a:rPr>
            </a:br>
            <a:endParaRPr lang="ru-RU" sz="14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400" dirty="0" smtClean="0">
                <a:effectLst/>
              </a:rPr>
              <a:t>установку коллективных (</a:t>
            </a:r>
            <a:r>
              <a:rPr lang="ru-RU" sz="1400" dirty="0" err="1" smtClean="0">
                <a:effectLst/>
              </a:rPr>
              <a:t>общедомовых</a:t>
            </a:r>
            <a:r>
              <a:rPr lang="ru-RU" sz="1400" dirty="0" smtClean="0">
                <a:effectLst/>
              </a:rPr>
              <a:t>) приборов учета потребления ресурсов, необходимых для предоставления коммунальных услуг, и узлов управления и регулирования потребления этих ресурсов (тепловой энергии, горячей и холодной воды, электрической энергии, газа);</a:t>
            </a:r>
            <a:br>
              <a:rPr lang="ru-RU" sz="1400" dirty="0" smtClean="0">
                <a:effectLst/>
              </a:rPr>
            </a:br>
            <a:endParaRPr lang="ru-RU" sz="14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400" dirty="0" smtClean="0">
                <a:effectLst/>
              </a:rPr>
              <a:t>ремонт фундамента многоквартирного дома.</a:t>
            </a:r>
            <a:r>
              <a:rPr lang="ru-RU" sz="1400" dirty="0" smtClean="0">
                <a:effectLst/>
                <a:latin typeface="Times New Roman" pitchFamily="18" charset="0"/>
              </a:rPr>
              <a:t/>
            </a:r>
            <a:br>
              <a:rPr lang="ru-RU" sz="1400" dirty="0" smtClean="0">
                <a:effectLst/>
                <a:latin typeface="Times New Roman" pitchFamily="18" charset="0"/>
              </a:rPr>
            </a:br>
            <a:endParaRPr lang="ru-RU" sz="1400" dirty="0" smtClean="0">
              <a:effectLst/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>
              <a:effectLst/>
              <a:latin typeface="Times New Roman" pitchFamily="18" charset="0"/>
            </a:endParaRPr>
          </a:p>
        </p:txBody>
      </p:sp>
      <p:sp>
        <p:nvSpPr>
          <p:cNvPr id="11268" name="Прямоугольник 5"/>
          <p:cNvSpPr>
            <a:spLocks noChangeArrowheads="1"/>
          </p:cNvSpPr>
          <p:nvPr/>
        </p:nvSpPr>
        <p:spPr bwMode="auto">
          <a:xfrm>
            <a:off x="539750" y="692150"/>
            <a:ext cx="8135938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/>
              <a:t>Перечень услуг и работ по капитальному ремонту общего имущества в многоквартирном доме, выполнение которых финансируются за счет средств фонда капитального ремонта, сформированного исходя из минимального размера взноса на капитальный ремонт, включает в себя:</a:t>
            </a:r>
          </a:p>
          <a:p>
            <a:pPr algn="just"/>
            <a:endParaRPr lang="ru-RU" sz="1400"/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539750" y="5300663"/>
            <a:ext cx="8208963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/>
              <a:t>В случае принятия собственниками помещений в многоквартирном доме решения об установлении взноса на капитальный ремонт в размере, превышающем минимальный размер взноса на капитальный ремонт, часть фонда капитального ремонта, сформированная за счет данного превышения, по решению общего собрания собственников помещений в</a:t>
            </a:r>
          </a:p>
          <a:p>
            <a:pPr algn="just"/>
            <a:r>
              <a:rPr lang="ru-RU" sz="1400"/>
              <a:t>доме может использоваться на финансирование любых услуг и (или) работ по капитальному ремонту общего имущества в многоквартирном доме.</a:t>
            </a:r>
          </a:p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0</TotalTime>
  <Words>1101</Words>
  <Application>Microsoft Office PowerPoint</Application>
  <PresentationFormat>Экран (4:3)</PresentationFormat>
  <Paragraphs>156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Wingdings</vt:lpstr>
      <vt:lpstr>Calibri</vt:lpstr>
      <vt:lpstr>Times New Roman</vt:lpstr>
      <vt:lpstr>default</vt:lpstr>
      <vt:lpstr>Вопросы проведения капитального ремонта общего имущества в доме</vt:lpstr>
      <vt:lpstr>Введение</vt:lpstr>
      <vt:lpstr>Пошаговая инструкция</vt:lpstr>
      <vt:lpstr>1 шаг</vt:lpstr>
      <vt:lpstr>Кем устанавливается размер минимального взноса на капитальный ремонт и утверждается региональная программа? </vt:lpstr>
      <vt:lpstr>Принципы установления минимального размера взноса на капитальный ремонт</vt:lpstr>
      <vt:lpstr>Слайд 7</vt:lpstr>
      <vt:lpstr> Что включается в региональную программу капитального ремонта?  </vt:lpstr>
      <vt:lpstr>Перечень услуг и работ по капитальному ремонту</vt:lpstr>
      <vt:lpstr>Контроль за выполнением капитального ремонта общего имущества многоквартирных домов</vt:lpstr>
      <vt:lpstr>Государственная жилищная инспекция Нижегородской области </vt:lpstr>
      <vt:lpstr>Что такое Фонд капитального ремонта?</vt:lpstr>
      <vt:lpstr>3 шаг</vt:lpstr>
      <vt:lpstr>Какие сроки для формирования Фонда капитального ремонта? </vt:lpstr>
      <vt:lpstr>В чем особенности специального счета? </vt:lpstr>
      <vt:lpstr>В чем особенности счета регионального оператора?</vt:lpstr>
      <vt:lpstr>Что такое региональный оператор?</vt:lpstr>
      <vt:lpstr>В чем основное отличие способов формирования фонда капитального ремонта?</vt:lpstr>
      <vt:lpstr>Каким образом можно оплатить взнос за капитальный ремонт? </vt:lpstr>
      <vt:lpstr>Слайд 20</vt:lpstr>
      <vt:lpstr>4 шаг Когда собственники помещений начинают платить взносы на капитальный ремонт?</vt:lpstr>
      <vt:lpstr>Какие полномочия у органа местного самоуправления в вопросе проведения капитального ремонта?</vt:lpstr>
      <vt:lpstr>Хочу все знать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проведения капитального ремонта общего имущества в доме</dc:title>
  <dc:creator>user</dc:creator>
  <cp:lastModifiedBy>user</cp:lastModifiedBy>
  <cp:revision>1</cp:revision>
  <dcterms:created xsi:type="dcterms:W3CDTF">2013-12-18T08:10:57Z</dcterms:created>
  <dcterms:modified xsi:type="dcterms:W3CDTF">2013-12-18T08:11:12Z</dcterms:modified>
</cp:coreProperties>
</file>