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4" r:id="rId3"/>
    <p:sldId id="265" r:id="rId4"/>
    <p:sldId id="256" r:id="rId5"/>
    <p:sldId id="267" r:id="rId6"/>
    <p:sldId id="262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F12"/>
    <a:srgbClr val="43D9A3"/>
    <a:srgbClr val="FFBE08"/>
    <a:srgbClr val="273A64"/>
    <a:srgbClr val="65B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14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A703D-1319-4D04-8E1B-1DE66F07D60D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1C4E5-F932-462C-95D7-309B7C4611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451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21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D252E-B9D6-42BC-986C-D42A0761367F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779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3EEE-EB6C-4E1B-90D8-CBC11AE4DD84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1C32-8257-4059-8A61-A810B7D5C4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895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3EEE-EB6C-4E1B-90D8-CBC11AE4DD84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1C32-8257-4059-8A61-A810B7D5C4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72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3EEE-EB6C-4E1B-90D8-CBC11AE4DD84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1C32-8257-4059-8A61-A810B7D5C4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83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3EEE-EB6C-4E1B-90D8-CBC11AE4DD84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1C32-8257-4059-8A61-A810B7D5C4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81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3EEE-EB6C-4E1B-90D8-CBC11AE4DD84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1C32-8257-4059-8A61-A810B7D5C4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69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3EEE-EB6C-4E1B-90D8-CBC11AE4DD84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1C32-8257-4059-8A61-A810B7D5C4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05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3EEE-EB6C-4E1B-90D8-CBC11AE4DD84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1C32-8257-4059-8A61-A810B7D5C4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19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3EEE-EB6C-4E1B-90D8-CBC11AE4DD84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1C32-8257-4059-8A61-A810B7D5C4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64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3EEE-EB6C-4E1B-90D8-CBC11AE4DD84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1C32-8257-4059-8A61-A810B7D5C4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05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3EEE-EB6C-4E1B-90D8-CBC11AE4DD84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1C32-8257-4059-8A61-A810B7D5C4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3EEE-EB6C-4E1B-90D8-CBC11AE4DD84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1C32-8257-4059-8A61-A810B7D5C4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57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B3EEE-EB6C-4E1B-90D8-CBC11AE4DD84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B1C32-8257-4059-8A61-A810B7D5C4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02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7200" y="2014795"/>
            <a:ext cx="2062065" cy="728405"/>
          </a:xfrm>
          <a:prstGeom prst="rect">
            <a:avLst/>
          </a:prstGeom>
          <a:solidFill>
            <a:srgbClr val="FFB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2743200"/>
            <a:ext cx="4724400" cy="685800"/>
          </a:xfrm>
          <a:prstGeom prst="rect">
            <a:avLst/>
          </a:prstGeom>
          <a:solidFill>
            <a:srgbClr val="FFB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03437"/>
            <a:ext cx="5301763" cy="1325563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273A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ПСР в</a:t>
            </a:r>
            <a:br>
              <a:rPr lang="ru-RU" sz="4800" b="1" dirty="0" smtClean="0">
                <a:solidFill>
                  <a:srgbClr val="273A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 smtClean="0">
                <a:solidFill>
                  <a:srgbClr val="273A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МРФ «Волга»</a:t>
            </a:r>
            <a:endParaRPr lang="ru-RU" sz="4800" b="1" dirty="0">
              <a:solidFill>
                <a:srgbClr val="273A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63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0A2796B-AF52-DB49-A6E6-D5A8B45C23AE}"/>
              </a:ext>
            </a:extLst>
          </p:cNvPr>
          <p:cNvSpPr txBox="1"/>
          <p:nvPr/>
        </p:nvSpPr>
        <p:spPr>
          <a:xfrm>
            <a:off x="0" y="-3839"/>
            <a:ext cx="12192000" cy="553998"/>
          </a:xfrm>
          <a:prstGeom prst="rect">
            <a:avLst/>
          </a:prstGeom>
          <a:solidFill>
            <a:srgbClr val="7700FF"/>
          </a:solidFill>
        </p:spPr>
        <p:txBody>
          <a:bodyPr wrap="square" lIns="0" rIns="90000" rtlCol="0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 ПРС решений  МРФ «Волга» по итогам ноября</a:t>
            </a:r>
            <a:endParaRPr lang="ru-RU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361327"/>
              </p:ext>
            </p:extLst>
          </p:nvPr>
        </p:nvGraphicFramePr>
        <p:xfrm>
          <a:off x="799100" y="1674661"/>
          <a:ext cx="9683250" cy="3474720"/>
        </p:xfrm>
        <a:graphic>
          <a:graphicData uri="http://schemas.openxmlformats.org/drawingml/2006/table">
            <a:tbl>
              <a:tblPr/>
              <a:tblGrid>
                <a:gridCol w="24228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16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46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285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443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128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РФ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7D9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 решений на конец ноября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7D9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Единичные решения на конец ноября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7D9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Количество СОП и ЛП* - автор (накопленным итогом), октябрь 2018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7D9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Количество СОП и ЛП* - автор (накопленным итогом), ноябрь 2018    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7D9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Прирост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7D9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МРФ Волга (дирекция)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Кировский филиал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Нижегородский филиал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Оренбургский филиал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Пензенский филиал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Самарский филиал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Саратовский филиал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Ульяновский филиал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Филиал в республике Марий Эл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Филиал в республике Мордовия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Филиал в республике Татарстан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Филиал в Удмуртской республике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Филиал в Чувашской республике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94141" y="927744"/>
            <a:ext cx="3640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ПСР решения (автор) за 2018 год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00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0A2796B-AF52-DB49-A6E6-D5A8B45C23AE}"/>
              </a:ext>
            </a:extLst>
          </p:cNvPr>
          <p:cNvSpPr txBox="1"/>
          <p:nvPr/>
        </p:nvSpPr>
        <p:spPr>
          <a:xfrm>
            <a:off x="0" y="-3839"/>
            <a:ext cx="12192000" cy="553998"/>
          </a:xfrm>
          <a:prstGeom prst="rect">
            <a:avLst/>
          </a:prstGeom>
          <a:solidFill>
            <a:srgbClr val="7700FF"/>
          </a:solidFill>
        </p:spPr>
        <p:txBody>
          <a:bodyPr wrap="square" lIns="0" rIns="90000" rtlCol="0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 ПРС идей  МРФ «Волга» по итогам ноября</a:t>
            </a:r>
            <a:endParaRPr lang="ru-RU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5749" y="1014384"/>
            <a:ext cx="3640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ПСР идеи за 2018 год </a:t>
            </a:r>
            <a:endParaRPr lang="ru-RU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309211"/>
              </p:ext>
            </p:extLst>
          </p:nvPr>
        </p:nvGraphicFramePr>
        <p:xfrm>
          <a:off x="297025" y="1514605"/>
          <a:ext cx="9001017" cy="3337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7152">
                  <a:extLst>
                    <a:ext uri="{9D8B030D-6E8A-4147-A177-3AD203B41FA5}">
                      <a16:colId xmlns:a16="http://schemas.microsoft.com/office/drawing/2014/main" xmlns="" val="1079160881"/>
                    </a:ext>
                  </a:extLst>
                </a:gridCol>
                <a:gridCol w="1795217">
                  <a:extLst>
                    <a:ext uri="{9D8B030D-6E8A-4147-A177-3AD203B41FA5}">
                      <a16:colId xmlns:a16="http://schemas.microsoft.com/office/drawing/2014/main" xmlns="" val="2205680300"/>
                    </a:ext>
                  </a:extLst>
                </a:gridCol>
                <a:gridCol w="2217430">
                  <a:extLst>
                    <a:ext uri="{9D8B030D-6E8A-4147-A177-3AD203B41FA5}">
                      <a16:colId xmlns:a16="http://schemas.microsoft.com/office/drawing/2014/main" xmlns="" val="4188238201"/>
                    </a:ext>
                  </a:extLst>
                </a:gridCol>
                <a:gridCol w="1609872">
                  <a:extLst>
                    <a:ext uri="{9D8B030D-6E8A-4147-A177-3AD203B41FA5}">
                      <a16:colId xmlns:a16="http://schemas.microsoft.com/office/drawing/2014/main" xmlns="" val="1680865285"/>
                    </a:ext>
                  </a:extLst>
                </a:gridCol>
                <a:gridCol w="1371346">
                  <a:extLst>
                    <a:ext uri="{9D8B030D-6E8A-4147-A177-3AD203B41FA5}">
                      <a16:colId xmlns:a16="http://schemas.microsoft.com/office/drawing/2014/main" xmlns="" val="2140773555"/>
                    </a:ext>
                  </a:extLst>
                </a:gridCol>
              </a:tblGrid>
              <a:tr h="8782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Подразделение</a:t>
                      </a:r>
                    </a:p>
                  </a:txBody>
                  <a:tcPr marL="8783" marR="8783" marT="8783" marB="0" anchor="ctr">
                    <a:solidFill>
                      <a:srgbClr val="43D9A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Кол-во поданных идей на 1000 сотрудников</a:t>
                      </a:r>
                    </a:p>
                  </a:txBody>
                  <a:tcPr marL="8783" marR="8783" marT="8783" marB="0" anchor="ctr">
                    <a:solidFill>
                      <a:srgbClr val="43D9A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Из них реализовано на 1 000 сотрудников</a:t>
                      </a:r>
                    </a:p>
                  </a:txBody>
                  <a:tcPr marL="8783" marR="8783" marT="8783" marB="0" anchor="ctr">
                    <a:solidFill>
                      <a:srgbClr val="43D9A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Кол-во реализованных идей (качественный эффект)</a:t>
                      </a:r>
                    </a:p>
                  </a:txBody>
                  <a:tcPr marL="8783" marR="8783" marT="8783" marB="0" anchor="ctr">
                    <a:solidFill>
                      <a:srgbClr val="43D9A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Кол-во реализованных идей (экономический эффект)</a:t>
                      </a:r>
                    </a:p>
                  </a:txBody>
                  <a:tcPr marL="8783" marR="8783" marT="8783" marB="0" anchor="ctr">
                    <a:solidFill>
                      <a:srgbClr val="43D9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0382963"/>
                  </a:ext>
                </a:extLst>
              </a:tr>
              <a:tr h="17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Дирекция МРФ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3,7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09325066"/>
                  </a:ext>
                </a:extLst>
              </a:tr>
              <a:tr h="1756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Кировский филиал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84047630"/>
                  </a:ext>
                </a:extLst>
              </a:tr>
              <a:tr h="17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Филиал в Удмуртской Республике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99671916"/>
                  </a:ext>
                </a:extLst>
              </a:tr>
              <a:tr h="17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Ульяновский филиал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92651220"/>
                  </a:ext>
                </a:extLst>
              </a:tr>
              <a:tr h="17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Оренбургский филиал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17495176"/>
                  </a:ext>
                </a:extLst>
              </a:tr>
              <a:tr h="17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Пензенский филиал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51141217"/>
                  </a:ext>
                </a:extLst>
              </a:tr>
              <a:tr h="17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Нижегородский филиал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30742317"/>
                  </a:ext>
                </a:extLst>
              </a:tr>
              <a:tr h="17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Саратовский филиал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20420730"/>
                  </a:ext>
                </a:extLst>
              </a:tr>
              <a:tr h="17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Самарский филиал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7896527"/>
                  </a:ext>
                </a:extLst>
              </a:tr>
              <a:tr h="17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Филиа в Республике Мордовия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14068094"/>
                  </a:ext>
                </a:extLst>
              </a:tr>
              <a:tr h="17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Филиал в Республике Марий ЭЛ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0209215"/>
                  </a:ext>
                </a:extLst>
              </a:tr>
              <a:tr h="17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Филиал в Республике Чувашия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74152074"/>
                  </a:ext>
                </a:extLst>
              </a:tr>
              <a:tr h="17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Филиал в Республике Татарстан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0884717"/>
                  </a:ext>
                </a:extLst>
              </a:tr>
              <a:tr h="17565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3" marR="8783" marT="87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4540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61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5941399" y="844590"/>
            <a:ext cx="5898910" cy="398058"/>
          </a:xfrm>
          <a:prstGeom prst="rect">
            <a:avLst/>
          </a:prstGeom>
          <a:solidFill>
            <a:srgbClr val="273A64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38871" y="844590"/>
            <a:ext cx="5446109" cy="398058"/>
          </a:xfrm>
          <a:prstGeom prst="rect">
            <a:avLst/>
          </a:prstGeom>
          <a:solidFill>
            <a:srgbClr val="273A64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0A2796B-AF52-DB49-A6E6-D5A8B45C23AE}"/>
              </a:ext>
            </a:extLst>
          </p:cNvPr>
          <p:cNvSpPr txBox="1"/>
          <p:nvPr/>
        </p:nvSpPr>
        <p:spPr>
          <a:xfrm>
            <a:off x="0" y="-6045"/>
            <a:ext cx="12192000" cy="584775"/>
          </a:xfrm>
          <a:prstGeom prst="rect">
            <a:avLst/>
          </a:prstGeom>
          <a:solidFill>
            <a:srgbClr val="7700FF"/>
          </a:solidFill>
        </p:spPr>
        <p:txBody>
          <a:bodyPr wrap="square" lIns="0" rIns="90000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КПЭ Проектов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145" y="763476"/>
            <a:ext cx="4052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«Орион»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8870" y="1293184"/>
            <a:ext cx="5446110" cy="297927"/>
          </a:xfrm>
          <a:prstGeom prst="rect">
            <a:avLst/>
          </a:prstGeom>
          <a:solidFill>
            <a:srgbClr val="273A64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КПЭ                                            План 2018     Факт </a:t>
            </a:r>
            <a:r>
              <a:rPr lang="en-US" dirty="0" smtClean="0"/>
              <a:t>10’</a:t>
            </a:r>
            <a:r>
              <a:rPr lang="ru-RU" dirty="0" smtClean="0"/>
              <a:t>2018</a:t>
            </a:r>
            <a:r>
              <a:rPr lang="en-US" dirty="0" smtClean="0"/>
              <a:t> 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38870" y="1641647"/>
            <a:ext cx="5446110" cy="570353"/>
          </a:xfrm>
          <a:prstGeom prst="rect">
            <a:avLst/>
          </a:prstGeom>
          <a:solidFill>
            <a:srgbClr val="273A64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Снижение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Tech_CR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100 абонентов, 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95177" y="1688780"/>
            <a:ext cx="96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49030" y="1712291"/>
            <a:ext cx="96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22,7</a:t>
            </a:r>
            <a:endParaRPr lang="ru-RU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8870" y="2247096"/>
            <a:ext cx="5446110" cy="620889"/>
          </a:xfrm>
          <a:prstGeom prst="rect">
            <a:avLst/>
          </a:prstGeom>
          <a:solidFill>
            <a:srgbClr val="273A64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ru-RU" sz="1400" u="none" strike="noStrike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Увеличение % заявок,</a:t>
            </a:r>
          </a:p>
          <a:p>
            <a:pPr fontAlgn="t"/>
            <a:r>
              <a:rPr lang="ru-RU" sz="1400" u="none" strike="noStrike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решенных дистанционно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95177" y="2239691"/>
            <a:ext cx="96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49030" y="2263202"/>
            <a:ext cx="96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BE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81,1</a:t>
            </a:r>
            <a:endParaRPr lang="ru-RU" sz="2800" b="1" dirty="0">
              <a:solidFill>
                <a:srgbClr val="FFBE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8870" y="2891496"/>
            <a:ext cx="5446110" cy="631288"/>
          </a:xfrm>
          <a:prstGeom prst="rect">
            <a:avLst/>
          </a:prstGeom>
          <a:solidFill>
            <a:srgbClr val="273A64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ru-RU" sz="1400" u="none" strike="noStrike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% инсталляций, выполненных </a:t>
            </a:r>
          </a:p>
          <a:p>
            <a:pPr fontAlgn="t"/>
            <a:r>
              <a:rPr lang="ru-RU" sz="1400" u="none" strike="noStrike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 24 часа (К1-</a:t>
            </a:r>
            <a:r>
              <a:rPr lang="ru-RU" sz="140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К3)</a:t>
            </a:r>
            <a:endParaRPr lang="ru-RU" sz="1400" u="none" strike="noStrike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95177" y="2942706"/>
            <a:ext cx="96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49030" y="2907602"/>
            <a:ext cx="96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BE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endParaRPr lang="ru-RU" sz="2800" b="1" dirty="0">
              <a:solidFill>
                <a:srgbClr val="FFBE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7145" y="3701560"/>
            <a:ext cx="5457835" cy="566880"/>
          </a:xfrm>
          <a:prstGeom prst="rect">
            <a:avLst/>
          </a:prstGeom>
          <a:solidFill>
            <a:srgbClr val="273A64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ru-RU" sz="1400" u="none" strike="noStrike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Доля повторных на 2ЛТП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27145" y="4288200"/>
            <a:ext cx="5457835" cy="566880"/>
          </a:xfrm>
          <a:prstGeom prst="rect">
            <a:avLst/>
          </a:prstGeom>
          <a:solidFill>
            <a:srgbClr val="273A64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ru-RU" sz="1400" u="none" strike="noStrike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Доля решенных в контрольные </a:t>
            </a:r>
          </a:p>
          <a:p>
            <a:pPr fontAlgn="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сроки на 2ЛТП</a:t>
            </a:r>
            <a:endParaRPr lang="ru-RU" sz="1400" u="none" strike="noStrike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0" y="762529"/>
            <a:ext cx="4665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 Центр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946296" y="1293184"/>
            <a:ext cx="5894012" cy="297927"/>
          </a:xfrm>
          <a:prstGeom prst="rect">
            <a:avLst/>
          </a:prstGeom>
          <a:solidFill>
            <a:srgbClr val="273A64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КПЭ                                                     План 2018     Факт 10</a:t>
            </a:r>
            <a:r>
              <a:rPr lang="en-US" dirty="0" smtClean="0"/>
              <a:t>’</a:t>
            </a:r>
            <a:r>
              <a:rPr lang="ru-RU" dirty="0" smtClean="0"/>
              <a:t>2018  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941399" y="1637464"/>
            <a:ext cx="5898909" cy="568805"/>
          </a:xfrm>
          <a:prstGeom prst="rect">
            <a:avLst/>
          </a:prstGeom>
          <a:solidFill>
            <a:srgbClr val="273A64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вопросов,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решенных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первом</a:t>
            </a:r>
          </a:p>
          <a:p>
            <a:pPr fontAlgn="t"/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обращении по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ТП (FCR)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440420" y="1664387"/>
            <a:ext cx="96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761014" y="1687607"/>
            <a:ext cx="96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BE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endParaRPr lang="ru-RU" sz="2800" b="1" dirty="0">
              <a:solidFill>
                <a:srgbClr val="FFBE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941399" y="2236491"/>
            <a:ext cx="5898909" cy="640825"/>
          </a:xfrm>
          <a:prstGeom prst="rect">
            <a:avLst/>
          </a:prstGeom>
          <a:solidFill>
            <a:srgbClr val="273A64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Процент обращений, </a:t>
            </a:r>
            <a:r>
              <a:rPr lang="ru-RU" sz="1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принятых в</a:t>
            </a:r>
          </a:p>
          <a:p>
            <a:pPr fontAlgn="t"/>
            <a:r>
              <a:rPr lang="ru-RU" sz="1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течение 30 </a:t>
            </a:r>
            <a:r>
              <a:rPr lang="ru-RU" sz="1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секунд (</a:t>
            </a:r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 фактический)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440420" y="2215298"/>
            <a:ext cx="96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761014" y="2238809"/>
            <a:ext cx="1094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BE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68/</a:t>
            </a:r>
            <a:r>
              <a:rPr lang="ru-RU" sz="2800" b="1" dirty="0" smtClean="0">
                <a:solidFill>
                  <a:srgbClr val="FF4F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endParaRPr lang="ru-RU" sz="2800" b="1" dirty="0">
              <a:solidFill>
                <a:srgbClr val="FF4F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941399" y="2899879"/>
            <a:ext cx="5898909" cy="622905"/>
          </a:xfrm>
          <a:prstGeom prst="rect">
            <a:avLst/>
          </a:prstGeom>
          <a:solidFill>
            <a:srgbClr val="273A64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Удовлетворенность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клиента</a:t>
            </a:r>
          </a:p>
          <a:p>
            <a:pPr fontAlgn="t"/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CSAT </a:t>
            </a:r>
            <a:r>
              <a:rPr 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bottom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КЦ)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440420" y="2965205"/>
            <a:ext cx="96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812212" y="2930101"/>
            <a:ext cx="96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smtClean="0">
                <a:solidFill>
                  <a:srgbClr val="FFBE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  <a:endParaRPr lang="ru-RU" sz="2800" b="1" dirty="0">
              <a:solidFill>
                <a:srgbClr val="FFBE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49030" y="3705123"/>
            <a:ext cx="96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BE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11,1</a:t>
            </a:r>
            <a:endParaRPr lang="ru-RU" sz="2800" b="1" dirty="0">
              <a:solidFill>
                <a:srgbClr val="FFBE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85846" y="3711761"/>
            <a:ext cx="96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27145" y="4892389"/>
            <a:ext cx="5457835" cy="566880"/>
          </a:xfrm>
          <a:prstGeom prst="rect">
            <a:avLst/>
          </a:prstGeom>
          <a:solidFill>
            <a:srgbClr val="273A64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ru-RU" sz="1400" u="none" strike="noStrike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Доля повторных на 3ЛТП</a:t>
            </a:r>
            <a:endParaRPr lang="en-US" sz="1400" u="none" strike="noStrike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ru-RU" sz="1400" u="none" strike="noStrike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(ШПД/</a:t>
            </a:r>
            <a:r>
              <a:rPr lang="en-US" sz="1400" u="none" strike="noStrike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IPTV)</a:t>
            </a:r>
            <a:endParaRPr lang="ru-RU" sz="1400" u="none" strike="noStrike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58361" y="4304800"/>
            <a:ext cx="96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91,1</a:t>
            </a:r>
            <a:endParaRPr lang="ru-RU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95177" y="4311438"/>
            <a:ext cx="96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38870" y="5496578"/>
            <a:ext cx="5457835" cy="566880"/>
          </a:xfrm>
          <a:prstGeom prst="rect">
            <a:avLst/>
          </a:prstGeom>
          <a:solidFill>
            <a:srgbClr val="273A64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Доля решенных в контрольные </a:t>
            </a:r>
          </a:p>
          <a:p>
            <a:pPr fontAlgn="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сроки на</a:t>
            </a:r>
            <a:r>
              <a:rPr lang="ru-RU" sz="1400" u="none" strike="noStrike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3ЛТП</a:t>
            </a:r>
            <a:r>
              <a:rPr lang="en-US" sz="1400" u="none" strike="noStrike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(ШПД/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IPTV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49030" y="5520121"/>
            <a:ext cx="96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92,7</a:t>
            </a:r>
            <a:endParaRPr lang="ru-RU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85846" y="5526759"/>
            <a:ext cx="96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??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60072" y="4887810"/>
            <a:ext cx="96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6,7</a:t>
            </a:r>
            <a:endParaRPr lang="ru-RU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96888" y="4894448"/>
            <a:ext cx="96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??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956656" y="3696716"/>
            <a:ext cx="5898910" cy="398058"/>
          </a:xfrm>
          <a:prstGeom prst="rect">
            <a:avLst/>
          </a:prstGeom>
          <a:solidFill>
            <a:srgbClr val="273A64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6111257" y="3614655"/>
            <a:ext cx="4665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«ПСР в В2В»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961553" y="4145310"/>
            <a:ext cx="5894012" cy="297927"/>
          </a:xfrm>
          <a:prstGeom prst="rect">
            <a:avLst/>
          </a:prstGeom>
          <a:solidFill>
            <a:srgbClr val="273A64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КПЭ                                                     План 2018     Факт 10</a:t>
            </a:r>
            <a:r>
              <a:rPr lang="en-US" dirty="0" smtClean="0"/>
              <a:t>’</a:t>
            </a:r>
            <a:r>
              <a:rPr lang="ru-RU" dirty="0" smtClean="0"/>
              <a:t>2018  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5960854" y="4489850"/>
            <a:ext cx="5898909" cy="568805"/>
          </a:xfrm>
          <a:prstGeom prst="rect">
            <a:avLst/>
          </a:prstGeom>
          <a:solidFill>
            <a:srgbClr val="273A64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Увеличение % заявок,</a:t>
            </a:r>
          </a:p>
          <a:p>
            <a:pPr fontAlgn="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решенных дистанционно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455677" y="4516513"/>
            <a:ext cx="96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776271" y="4539733"/>
            <a:ext cx="115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76,87</a:t>
            </a:r>
            <a:endParaRPr lang="ru-RU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956656" y="5088617"/>
            <a:ext cx="5898909" cy="640825"/>
          </a:xfrm>
          <a:prstGeom prst="rect">
            <a:avLst/>
          </a:prstGeom>
          <a:solidFill>
            <a:srgbClr val="273A64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Снижение доли повторных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обращений</a:t>
            </a:r>
          </a:p>
          <a:p>
            <a:pPr fontAlgn="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 ЛТП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455677" y="5067424"/>
            <a:ext cx="96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7,0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956656" y="5752005"/>
            <a:ext cx="5898909" cy="622905"/>
          </a:xfrm>
          <a:prstGeom prst="rect">
            <a:avLst/>
          </a:prstGeom>
          <a:solidFill>
            <a:srgbClr val="273A64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Снижение доли повторных обращений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ЛТП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455677" y="5817331"/>
            <a:ext cx="96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7,0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827469" y="5782227"/>
            <a:ext cx="96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6,6</a:t>
            </a:r>
            <a:endParaRPr lang="ru-RU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827469" y="5078770"/>
            <a:ext cx="115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4F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9,7</a:t>
            </a:r>
            <a:endParaRPr lang="ru-RU" sz="2800" b="1" dirty="0">
              <a:solidFill>
                <a:srgbClr val="FF4F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41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3"/>
          <p:cNvSpPr>
            <a:spLocks noChangeAspect="1" noChangeArrowheads="1" noTextEdit="1"/>
          </p:cNvSpPr>
          <p:nvPr/>
        </p:nvSpPr>
        <p:spPr bwMode="auto">
          <a:xfrm>
            <a:off x="850478" y="1626720"/>
            <a:ext cx="10166639" cy="447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</a:bodyPr>
          <a:lstStyle/>
          <a:p>
            <a:endParaRPr lang="ru-RU" sz="2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Freeform 12"/>
          <p:cNvSpPr>
            <a:spLocks/>
          </p:cNvSpPr>
          <p:nvPr/>
        </p:nvSpPr>
        <p:spPr bwMode="auto">
          <a:xfrm>
            <a:off x="10395649" y="3177876"/>
            <a:ext cx="997281" cy="1028227"/>
          </a:xfrm>
          <a:custGeom>
            <a:avLst/>
            <a:gdLst>
              <a:gd name="T0" fmla="*/ 2347 w 2347"/>
              <a:gd name="T1" fmla="*/ 1173 h 2346"/>
              <a:gd name="T2" fmla="*/ 2347 w 2347"/>
              <a:gd name="T3" fmla="*/ 1173 h 2346"/>
              <a:gd name="T4" fmla="*/ 1174 w 2347"/>
              <a:gd name="T5" fmla="*/ 0 h 2346"/>
              <a:gd name="T6" fmla="*/ 0 w 2347"/>
              <a:gd name="T7" fmla="*/ 1173 h 2346"/>
              <a:gd name="T8" fmla="*/ 1174 w 2347"/>
              <a:gd name="T9" fmla="*/ 2346 h 2346"/>
              <a:gd name="T10" fmla="*/ 2347 w 2347"/>
              <a:gd name="T11" fmla="*/ 1173 h 2346"/>
              <a:gd name="T12" fmla="*/ 2347 w 2347"/>
              <a:gd name="T13" fmla="*/ 1173 h 2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47" h="2346">
                <a:moveTo>
                  <a:pt x="2347" y="1173"/>
                </a:moveTo>
                <a:lnTo>
                  <a:pt x="2347" y="1173"/>
                </a:lnTo>
                <a:cubicBezTo>
                  <a:pt x="2347" y="525"/>
                  <a:pt x="1822" y="0"/>
                  <a:pt x="1174" y="0"/>
                </a:cubicBezTo>
                <a:cubicBezTo>
                  <a:pt x="526" y="0"/>
                  <a:pt x="0" y="525"/>
                  <a:pt x="0" y="1173"/>
                </a:cubicBezTo>
                <a:cubicBezTo>
                  <a:pt x="0" y="1821"/>
                  <a:pt x="526" y="2346"/>
                  <a:pt x="1174" y="2346"/>
                </a:cubicBezTo>
                <a:cubicBezTo>
                  <a:pt x="1822" y="2346"/>
                  <a:pt x="2347" y="1821"/>
                  <a:pt x="2347" y="1173"/>
                </a:cubicBezTo>
                <a:lnTo>
                  <a:pt x="2347" y="1173"/>
                </a:lnTo>
                <a:close/>
              </a:path>
            </a:pathLst>
          </a:custGeom>
          <a:solidFill>
            <a:schemeClr val="bg1"/>
          </a:solidFill>
          <a:ln w="23813" cap="flat">
            <a:solidFill>
              <a:srgbClr val="F6770E"/>
            </a:solidFill>
            <a:prstDash val="solid"/>
            <a:miter lim="800000"/>
            <a:headEnd/>
            <a:tailEnd/>
          </a:ln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</a:bodyPr>
          <a:lstStyle/>
          <a:p>
            <a:endParaRPr lang="ru-RU" sz="2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12"/>
          <p:cNvSpPr>
            <a:spLocks noChangeArrowheads="1"/>
          </p:cNvSpPr>
          <p:nvPr/>
        </p:nvSpPr>
        <p:spPr bwMode="auto">
          <a:xfrm>
            <a:off x="10087995" y="5033855"/>
            <a:ext cx="1909795" cy="84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720" tIns="54861" rIns="109720" bIns="54861">
            <a:spAutoFit/>
          </a:bodyPr>
          <a:lstStyle>
            <a:lvl1pPr defTabSz="608013" eaLnBrk="0" hangingPunct="0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608013"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608013" eaLnBrk="0" hangingPunct="0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608013" eaLnBrk="0" hangingPunct="0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608013" eaLnBrk="0" hangingPunct="0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608013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608013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608013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608013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Проблема решена</a:t>
            </a:r>
            <a:endParaRPr lang="en-US" altLang="ru-RU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176" y="4933113"/>
            <a:ext cx="2534827" cy="160043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Проблема в 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выполнения КПЭ, проблема в процессе 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109344" y="4883255"/>
            <a:ext cx="2728537" cy="123110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работы</a:t>
            </a:r>
          </a:p>
          <a:p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ПСР-команды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104238" y="4754707"/>
            <a:ext cx="3465717" cy="160043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диагностики, </a:t>
            </a:r>
          </a:p>
          <a:p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над поиском решения</a:t>
            </a:r>
          </a:p>
        </p:txBody>
      </p:sp>
      <p:cxnSp>
        <p:nvCxnSpPr>
          <p:cNvPr id="89" name="Прямая со стрелкой 88"/>
          <p:cNvCxnSpPr/>
          <p:nvPr/>
        </p:nvCxnSpPr>
        <p:spPr>
          <a:xfrm>
            <a:off x="1795850" y="3698103"/>
            <a:ext cx="1120569" cy="333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5"/>
          <p:cNvSpPr>
            <a:spLocks/>
          </p:cNvSpPr>
          <p:nvPr/>
        </p:nvSpPr>
        <p:spPr bwMode="auto">
          <a:xfrm>
            <a:off x="3421450" y="3177876"/>
            <a:ext cx="997281" cy="1028227"/>
          </a:xfrm>
          <a:custGeom>
            <a:avLst/>
            <a:gdLst>
              <a:gd name="T0" fmla="*/ 2347 w 2347"/>
              <a:gd name="T1" fmla="*/ 1173 h 2346"/>
              <a:gd name="T2" fmla="*/ 2347 w 2347"/>
              <a:gd name="T3" fmla="*/ 1173 h 2346"/>
              <a:gd name="T4" fmla="*/ 1173 w 2347"/>
              <a:gd name="T5" fmla="*/ 0 h 2346"/>
              <a:gd name="T6" fmla="*/ 0 w 2347"/>
              <a:gd name="T7" fmla="*/ 1173 h 2346"/>
              <a:gd name="T8" fmla="*/ 1173 w 2347"/>
              <a:gd name="T9" fmla="*/ 2346 h 2346"/>
              <a:gd name="T10" fmla="*/ 2347 w 2347"/>
              <a:gd name="T11" fmla="*/ 1173 h 2346"/>
              <a:gd name="T12" fmla="*/ 2347 w 2347"/>
              <a:gd name="T13" fmla="*/ 1173 h 2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47" h="2346">
                <a:moveTo>
                  <a:pt x="2347" y="1173"/>
                </a:moveTo>
                <a:lnTo>
                  <a:pt x="2347" y="1173"/>
                </a:lnTo>
                <a:cubicBezTo>
                  <a:pt x="2347" y="525"/>
                  <a:pt x="1821" y="0"/>
                  <a:pt x="1173" y="0"/>
                </a:cubicBezTo>
                <a:cubicBezTo>
                  <a:pt x="526" y="0"/>
                  <a:pt x="0" y="525"/>
                  <a:pt x="0" y="1173"/>
                </a:cubicBezTo>
                <a:cubicBezTo>
                  <a:pt x="0" y="1821"/>
                  <a:pt x="526" y="2346"/>
                  <a:pt x="1173" y="2346"/>
                </a:cubicBezTo>
                <a:cubicBezTo>
                  <a:pt x="1821" y="2346"/>
                  <a:pt x="2347" y="1821"/>
                  <a:pt x="2347" y="1173"/>
                </a:cubicBezTo>
                <a:lnTo>
                  <a:pt x="2347" y="1173"/>
                </a:lnTo>
                <a:close/>
              </a:path>
            </a:pathLst>
          </a:custGeom>
          <a:solidFill>
            <a:schemeClr val="bg1"/>
          </a:solidFill>
          <a:ln w="23813" cap="flat">
            <a:solidFill>
              <a:srgbClr val="F6770E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</a:bodyPr>
          <a:lstStyle/>
          <a:p>
            <a:endParaRPr lang="ru-RU" sz="2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Freeform 10"/>
          <p:cNvSpPr>
            <a:spLocks/>
          </p:cNvSpPr>
          <p:nvPr/>
        </p:nvSpPr>
        <p:spPr bwMode="auto">
          <a:xfrm>
            <a:off x="268256" y="3177876"/>
            <a:ext cx="1105623" cy="1028227"/>
          </a:xfrm>
          <a:custGeom>
            <a:avLst/>
            <a:gdLst>
              <a:gd name="T0" fmla="*/ 2346 w 2346"/>
              <a:gd name="T1" fmla="*/ 1173 h 2346"/>
              <a:gd name="T2" fmla="*/ 2346 w 2346"/>
              <a:gd name="T3" fmla="*/ 1173 h 2346"/>
              <a:gd name="T4" fmla="*/ 1173 w 2346"/>
              <a:gd name="T5" fmla="*/ 0 h 2346"/>
              <a:gd name="T6" fmla="*/ 0 w 2346"/>
              <a:gd name="T7" fmla="*/ 1173 h 2346"/>
              <a:gd name="T8" fmla="*/ 1173 w 2346"/>
              <a:gd name="T9" fmla="*/ 2346 h 2346"/>
              <a:gd name="T10" fmla="*/ 2346 w 2346"/>
              <a:gd name="T11" fmla="*/ 1173 h 2346"/>
              <a:gd name="T12" fmla="*/ 2346 w 2346"/>
              <a:gd name="T13" fmla="*/ 1173 h 2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46" h="2346">
                <a:moveTo>
                  <a:pt x="2346" y="1173"/>
                </a:moveTo>
                <a:lnTo>
                  <a:pt x="2346" y="1173"/>
                </a:lnTo>
                <a:cubicBezTo>
                  <a:pt x="2346" y="525"/>
                  <a:pt x="1821" y="0"/>
                  <a:pt x="1173" y="0"/>
                </a:cubicBezTo>
                <a:cubicBezTo>
                  <a:pt x="525" y="0"/>
                  <a:pt x="0" y="525"/>
                  <a:pt x="0" y="1173"/>
                </a:cubicBezTo>
                <a:cubicBezTo>
                  <a:pt x="0" y="1821"/>
                  <a:pt x="525" y="2346"/>
                  <a:pt x="1173" y="2346"/>
                </a:cubicBezTo>
                <a:cubicBezTo>
                  <a:pt x="1821" y="2346"/>
                  <a:pt x="2346" y="1821"/>
                  <a:pt x="2346" y="1173"/>
                </a:cubicBezTo>
                <a:lnTo>
                  <a:pt x="2346" y="1173"/>
                </a:lnTo>
                <a:close/>
              </a:path>
            </a:pathLst>
          </a:custGeom>
          <a:solidFill>
            <a:schemeClr val="bg1"/>
          </a:solidFill>
          <a:ln w="23813" cap="flat">
            <a:solidFill>
              <a:srgbClr val="F6770E"/>
            </a:solidFill>
            <a:prstDash val="solid"/>
            <a:miter lim="800000"/>
            <a:headEnd/>
            <a:tailEnd/>
          </a:ln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</a:bodyPr>
          <a:lstStyle/>
          <a:p>
            <a:endParaRPr lang="ru-RU" sz="2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4784203" y="3666151"/>
            <a:ext cx="1177247" cy="3195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8"/>
          <p:cNvSpPr>
            <a:spLocks/>
          </p:cNvSpPr>
          <p:nvPr/>
        </p:nvSpPr>
        <p:spPr bwMode="auto">
          <a:xfrm>
            <a:off x="6469449" y="3177876"/>
            <a:ext cx="998939" cy="1029933"/>
          </a:xfrm>
          <a:custGeom>
            <a:avLst/>
            <a:gdLst>
              <a:gd name="T0" fmla="*/ 2347 w 2347"/>
              <a:gd name="T1" fmla="*/ 1173 h 2346"/>
              <a:gd name="T2" fmla="*/ 2347 w 2347"/>
              <a:gd name="T3" fmla="*/ 1173 h 2346"/>
              <a:gd name="T4" fmla="*/ 1174 w 2347"/>
              <a:gd name="T5" fmla="*/ 0 h 2346"/>
              <a:gd name="T6" fmla="*/ 0 w 2347"/>
              <a:gd name="T7" fmla="*/ 1173 h 2346"/>
              <a:gd name="T8" fmla="*/ 1174 w 2347"/>
              <a:gd name="T9" fmla="*/ 2346 h 2346"/>
              <a:gd name="T10" fmla="*/ 2347 w 2347"/>
              <a:gd name="T11" fmla="*/ 1173 h 2346"/>
              <a:gd name="T12" fmla="*/ 2347 w 2347"/>
              <a:gd name="T13" fmla="*/ 1173 h 2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47" h="2346">
                <a:moveTo>
                  <a:pt x="2347" y="1173"/>
                </a:moveTo>
                <a:lnTo>
                  <a:pt x="2347" y="1173"/>
                </a:lnTo>
                <a:cubicBezTo>
                  <a:pt x="2347" y="525"/>
                  <a:pt x="1822" y="0"/>
                  <a:pt x="1174" y="0"/>
                </a:cubicBezTo>
                <a:cubicBezTo>
                  <a:pt x="526" y="0"/>
                  <a:pt x="0" y="525"/>
                  <a:pt x="0" y="1173"/>
                </a:cubicBezTo>
                <a:cubicBezTo>
                  <a:pt x="0" y="1821"/>
                  <a:pt x="526" y="2346"/>
                  <a:pt x="1174" y="2346"/>
                </a:cubicBezTo>
                <a:cubicBezTo>
                  <a:pt x="1822" y="2346"/>
                  <a:pt x="2347" y="1821"/>
                  <a:pt x="2347" y="1173"/>
                </a:cubicBezTo>
                <a:lnTo>
                  <a:pt x="2347" y="1173"/>
                </a:lnTo>
                <a:close/>
              </a:path>
            </a:pathLst>
          </a:custGeom>
          <a:solidFill>
            <a:schemeClr val="bg1"/>
          </a:solidFill>
          <a:ln w="23813" cap="flat">
            <a:solidFill>
              <a:schemeClr val="accent2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</a:bodyPr>
          <a:lstStyle/>
          <a:p>
            <a:endParaRPr lang="ru-RU" sz="2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8295281" y="3698103"/>
            <a:ext cx="1120569" cy="333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>
            <a:extLst>
              <a:ext uri="{FF2B5EF4-FFF2-40B4-BE49-F238E27FC236}">
                <a16:creationId xmlns:a16="http://schemas.microsoft.com/office/drawing/2014/main" xmlns="" id="{ED5BE325-C656-446F-BCCA-328549099A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640" y="3350538"/>
            <a:ext cx="802145" cy="802145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FF51BA5A-C5AE-4614-89DB-363736899B9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604084" y="3338570"/>
            <a:ext cx="609600" cy="6096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37BFCC88-BC7A-4893-9187-B197CA63CC0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23" y="3254416"/>
            <a:ext cx="696328" cy="69632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F0C9AF2-02BF-4D85-8897-2C028946901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787" y="3440298"/>
            <a:ext cx="631253" cy="63125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0A2796B-AF52-DB49-A6E6-D5A8B45C23AE}"/>
              </a:ext>
            </a:extLst>
          </p:cNvPr>
          <p:cNvSpPr txBox="1"/>
          <p:nvPr/>
        </p:nvSpPr>
        <p:spPr>
          <a:xfrm>
            <a:off x="338870" y="248497"/>
            <a:ext cx="7618881" cy="584775"/>
          </a:xfrm>
          <a:prstGeom prst="rect">
            <a:avLst/>
          </a:prstGeom>
          <a:solidFill>
            <a:srgbClr val="7700FF"/>
          </a:solidFill>
        </p:spPr>
        <p:txBody>
          <a:bodyPr wrap="square" lIns="0" rIns="90000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ПСР команда: принципы работы 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1848" y="1227608"/>
            <a:ext cx="10239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работает над решениями оптимизации бизнес-процессов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решает запрос-задачу руководителя подразделения, выступившего заказчиком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постоянной основе выдает в тираж решения (как минимум на МРФ)</a:t>
            </a:r>
          </a:p>
        </p:txBody>
      </p:sp>
    </p:spTree>
    <p:extLst>
      <p:ext uri="{BB962C8B-B14F-4D97-AF65-F5344CB8AC3E}">
        <p14:creationId xmlns:p14="http://schemas.microsoft.com/office/powerpoint/2010/main" val="97457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15E4BEB-740F-754F-B9ED-BB5B6356FD9C}"/>
              </a:ext>
            </a:extLst>
          </p:cNvPr>
          <p:cNvSpPr txBox="1"/>
          <p:nvPr/>
        </p:nvSpPr>
        <p:spPr>
          <a:xfrm>
            <a:off x="338870" y="641679"/>
            <a:ext cx="11520338" cy="572464"/>
          </a:xfrm>
          <a:prstGeom prst="rect">
            <a:avLst/>
          </a:prstGeom>
          <a:solidFill>
            <a:srgbClr val="57D9B7"/>
          </a:solidFill>
        </p:spPr>
        <p:txBody>
          <a:bodyPr wrap="square" lIns="0" rIns="9000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«ОРИОН»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15E4BEB-740F-754F-B9ED-BB5B6356FD9C}"/>
              </a:ext>
            </a:extLst>
          </p:cNvPr>
          <p:cNvSpPr txBox="1"/>
          <p:nvPr/>
        </p:nvSpPr>
        <p:spPr>
          <a:xfrm>
            <a:off x="338872" y="1313706"/>
            <a:ext cx="2544288" cy="769441"/>
          </a:xfrm>
          <a:prstGeom prst="rect">
            <a:avLst/>
          </a:prstGeom>
          <a:noFill/>
        </p:spPr>
        <p:txBody>
          <a:bodyPr wrap="square" lIns="0" rIns="90000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4F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  <a:r>
              <a:rPr lang="ru-RU" sz="2800" dirty="0" smtClean="0">
                <a:solidFill>
                  <a:srgbClr val="FF4F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инсталляции 24 часа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0A2796B-AF52-DB49-A6E6-D5A8B45C23AE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rgbClr val="7700FF"/>
          </a:solidFill>
        </p:spPr>
        <p:txBody>
          <a:bodyPr wrap="square" lIns="0" rIns="90000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ПСР-ЗАКАЗ 2019 ТЕХНИЧЕСКАЯ ПОДДЕРЖКА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15E4BEB-740F-754F-B9ED-BB5B6356FD9C}"/>
              </a:ext>
            </a:extLst>
          </p:cNvPr>
          <p:cNvSpPr txBox="1"/>
          <p:nvPr/>
        </p:nvSpPr>
        <p:spPr>
          <a:xfrm>
            <a:off x="3798113" y="1323157"/>
            <a:ext cx="2580920" cy="1261884"/>
          </a:xfrm>
          <a:prstGeom prst="rect">
            <a:avLst/>
          </a:prstGeom>
          <a:noFill/>
        </p:spPr>
        <p:txBody>
          <a:bodyPr wrap="square" lIns="0" rIns="90000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4F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</a:p>
          <a:p>
            <a:pPr algn="just" fontAlgn="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Увеличение % заявок, решенных  дистанционно  (1ЛТП  + 2 ЛТП)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15E4BEB-740F-754F-B9ED-BB5B6356FD9C}"/>
              </a:ext>
            </a:extLst>
          </p:cNvPr>
          <p:cNvSpPr txBox="1"/>
          <p:nvPr/>
        </p:nvSpPr>
        <p:spPr>
          <a:xfrm>
            <a:off x="338870" y="4879537"/>
            <a:ext cx="11520338" cy="572464"/>
          </a:xfrm>
          <a:prstGeom prst="rect">
            <a:avLst/>
          </a:prstGeom>
          <a:solidFill>
            <a:srgbClr val="57D9B7"/>
          </a:solidFill>
        </p:spPr>
        <p:txBody>
          <a:bodyPr wrap="square" lIns="0" rIns="9000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«ПСР В В2В»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686524" y="5746510"/>
            <a:ext cx="26196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Единый интерфейс Старт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IP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для 2ЛТП</a:t>
            </a:r>
            <a:endParaRPr lang="ru-RU" sz="1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016798" y="5745363"/>
            <a:ext cx="30117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Завершение работ по устранению ошибок МПУ</a:t>
            </a:r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702827" y="2767111"/>
            <a:ext cx="34724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Изменение процесса технической поддержки при вводе показателя «Повторные обращения по домохозяйствам»    (ТП-1, ТП-2, КДГ, ТП-3)</a:t>
            </a:r>
            <a:endParaRPr lang="ru-RU" sz="16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57278" y="5737790"/>
            <a:ext cx="30117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80% обращений закрытых на 1ЛТП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015929" y="2767111"/>
            <a:ext cx="33004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Оценка эффективности работы сотрудника, переход от показателей подразделения к индивидуальным показателям работника, с последующим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рейтингованием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16798" y="1718346"/>
            <a:ext cx="29186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Передача алгоритмизированной диагностики с 2 на 1 ЛТП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6902" y="2767111"/>
            <a:ext cx="29186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Внедрение ПО «Цифровой монтажник» и интеграция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Электронным договором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2503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0A2796B-AF52-DB49-A6E6-D5A8B45C23AE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rgbClr val="7700FF"/>
          </a:solidFill>
        </p:spPr>
        <p:txBody>
          <a:bodyPr wrap="square" lIns="0" rIns="90000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ПСР-ЗАКАЗ 2019. ПРОДАЖИ И ПОДКЛЮЧЕНИЯ.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696271" y="2578189"/>
            <a:ext cx="40920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Оптимизация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схемы включения СМП пакетов и клиентов В2В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37344" y="1554486"/>
            <a:ext cx="33549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Внедрение в «Деловой клиент» лучших реализованных функций «Домовой книги»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677612" y="1568114"/>
            <a:ext cx="39454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Интеграция «Деловой клиент» с ЛК ЮЛ и «Гермес»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8016798" y="1562706"/>
            <a:ext cx="32964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Автоматизация ГСП и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бэкофис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37344" y="2585909"/>
            <a:ext cx="3440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Трансформация ГПОВА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продажи Техническим блоком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37344" y="6088103"/>
            <a:ext cx="35551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Поддержка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исполнения Бизнес-планов и запуска новых продуктов 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696271" y="6133328"/>
            <a:ext cx="32076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эффективности ИТ 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8019712" y="6070183"/>
            <a:ext cx="33138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Трансформация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ИТ Компанию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915E4BEB-740F-754F-B9ED-BB5B6356FD9C}"/>
              </a:ext>
            </a:extLst>
          </p:cNvPr>
          <p:cNvSpPr txBox="1"/>
          <p:nvPr/>
        </p:nvSpPr>
        <p:spPr>
          <a:xfrm>
            <a:off x="338870" y="641679"/>
            <a:ext cx="11520338" cy="522451"/>
          </a:xfrm>
          <a:prstGeom prst="rect">
            <a:avLst/>
          </a:prstGeom>
          <a:solidFill>
            <a:srgbClr val="57D9B7"/>
          </a:solidFill>
        </p:spPr>
        <p:txBody>
          <a:bodyPr wrap="square" lIns="0" rIns="9000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«ПСР В В2В»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915E4BEB-740F-754F-B9ED-BB5B6356FD9C}"/>
              </a:ext>
            </a:extLst>
          </p:cNvPr>
          <p:cNvSpPr txBox="1"/>
          <p:nvPr/>
        </p:nvSpPr>
        <p:spPr>
          <a:xfrm>
            <a:off x="338870" y="5560354"/>
            <a:ext cx="11520338" cy="572464"/>
          </a:xfrm>
          <a:prstGeom prst="rect">
            <a:avLst/>
          </a:prstGeom>
          <a:solidFill>
            <a:srgbClr val="57D9B7"/>
          </a:solidFill>
        </p:spPr>
        <p:txBody>
          <a:bodyPr wrap="square" lIns="0" rIns="9000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«ПСР В ИТ»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915E4BEB-740F-754F-B9ED-BB5B6356FD9C}"/>
              </a:ext>
            </a:extLst>
          </p:cNvPr>
          <p:cNvSpPr txBox="1"/>
          <p:nvPr/>
        </p:nvSpPr>
        <p:spPr>
          <a:xfrm>
            <a:off x="338870" y="3229308"/>
            <a:ext cx="11520338" cy="572464"/>
          </a:xfrm>
          <a:prstGeom prst="rect">
            <a:avLst/>
          </a:prstGeom>
          <a:solidFill>
            <a:srgbClr val="57D9B7"/>
          </a:solidFill>
        </p:spPr>
        <p:txBody>
          <a:bodyPr wrap="square" lIns="0" rIns="9000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«ПСР В В2С»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4844" y="3898360"/>
            <a:ext cx="33476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>
                <a:srgbClr val="0070C0"/>
              </a:buClr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Автоматизация процесса проведения массовых сервисных операций В2С в РСЦ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44844" y="4729357"/>
            <a:ext cx="377292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>
                <a:srgbClr val="0070C0"/>
              </a:buClr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Реализация единой ИС (РФ-МРФ Волга)  для регистрации , согласования, проведения и учета корректировок 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020065" y="3898360"/>
            <a:ext cx="411892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Электронный каталог (ЭК): актуализация остатков оборудования, доступного для продаж, в реальном времени. </a:t>
            </a:r>
          </a:p>
          <a:p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Автоматизация расчета вознаграждения сотрудников за продажи АО, визуализация в личном кабинете ЭК.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788274" y="3801772"/>
            <a:ext cx="44037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ЦПП: Повысить конвертацию из заявки в подключение,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обеспечить рост выручки от продажи доп. услуг и 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оборудования, оптимизировать трудозатраты на обработку 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входящих вызовов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Унифицировать и систематизировать работу с абонентским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оборудованием  в информационных системах.  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Увеличить конвертацию из выписанных нарядов в 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подключения</a:t>
            </a:r>
          </a:p>
        </p:txBody>
      </p:sp>
    </p:spTree>
    <p:extLst>
      <p:ext uri="{BB962C8B-B14F-4D97-AF65-F5344CB8AC3E}">
        <p14:creationId xmlns:p14="http://schemas.microsoft.com/office/powerpoint/2010/main" val="108493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796</Words>
  <Application>Microsoft Office PowerPoint</Application>
  <PresentationFormat>Широкоэкранный</PresentationFormat>
  <Paragraphs>269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ПСР в МРФ «Волга»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Сыромятникова Марина Викторовна</dc:creator>
  <cp:lastModifiedBy>Савельева Екатерина Юрьевна</cp:lastModifiedBy>
  <cp:revision>21</cp:revision>
  <dcterms:created xsi:type="dcterms:W3CDTF">2018-12-17T09:32:31Z</dcterms:created>
  <dcterms:modified xsi:type="dcterms:W3CDTF">2018-12-17T13:23:55Z</dcterms:modified>
</cp:coreProperties>
</file>