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9" r:id="rId3"/>
    <p:sldId id="263" r:id="rId4"/>
    <p:sldId id="260" r:id="rId5"/>
    <p:sldId id="261" r:id="rId6"/>
    <p:sldId id="267" r:id="rId7"/>
    <p:sldId id="262" r:id="rId8"/>
    <p:sldId id="257" r:id="rId9"/>
    <p:sldId id="258" r:id="rId10"/>
    <p:sldId id="264" r:id="rId11"/>
    <p:sldId id="265" r:id="rId12"/>
    <p:sldId id="266" r:id="rId13"/>
    <p:sldId id="271" r:id="rId14"/>
    <p:sldId id="269" r:id="rId15"/>
    <p:sldId id="270" r:id="rId16"/>
  </p:sldIdLst>
  <p:sldSz cx="9144000" cy="6858000" type="screen4x3"/>
  <p:notesSz cx="6791325" cy="99218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66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878" y="-972"/>
      </p:cViewPr>
      <p:guideLst>
        <p:guide orient="horz" pos="21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8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EA773-C6BB-46C1-A1B9-FBF081EB20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96C97-BCD9-4128-AE6E-D88057944D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81CF1-49E4-4DA0-8B6E-8D4754A7A1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589A0-938F-4B69-883F-E036B58C31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F3173-2D73-4472-BDF8-6618C4D50B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19084-CFED-4919-9538-C1F98DE640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03003-5D43-448B-B538-D4F07EABAD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CDB1B-862F-4165-BB3E-78B1DD4CF9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69F66-F710-47B0-8B48-B2DF28B607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BC77A-0736-42C0-A0E6-5490F3F4E4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7A49E-1E33-426B-9515-7D4A771C21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8ABF08-3D35-49E8-B1B5-62264D297FF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362858" y="274638"/>
            <a:ext cx="8309656" cy="5458505"/>
          </a:xfrm>
        </p:spPr>
        <p:txBody>
          <a:bodyPr/>
          <a:lstStyle/>
          <a:p>
            <a:r>
              <a:rPr lang="ru-RU" sz="2800" dirty="0"/>
              <a:t>Презентация </a:t>
            </a:r>
            <a:r>
              <a:rPr lang="ru-RU" sz="2800" dirty="0" smtClean="0"/>
              <a:t> типа </a:t>
            </a:r>
            <a:r>
              <a:rPr lang="ru-RU" sz="2800" dirty="0" smtClean="0">
                <a:sym typeface="Wingdings" pitchFamily="2" charset="2"/>
              </a:rPr>
              <a:t> хи-хи: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«А куда же смотрит нобелевский комитет?»</a:t>
            </a:r>
            <a:br>
              <a:rPr lang="ru-RU" sz="28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b="1" dirty="0" err="1"/>
              <a:t>Орбитообменная</a:t>
            </a:r>
            <a:r>
              <a:rPr lang="ru-RU" b="1" dirty="0"/>
              <a:t> космонавтика (</a:t>
            </a:r>
            <a:r>
              <a:rPr lang="ru-RU" b="1" dirty="0" err="1"/>
              <a:t>требушеткосмонавтика</a:t>
            </a:r>
            <a:r>
              <a:rPr lang="ru-RU" b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5772150" y="4886325"/>
            <a:ext cx="1895475" cy="175895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4305300" y="285750"/>
            <a:ext cx="4838700" cy="6477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4352925" cy="6858000"/>
          </a:xfrm>
        </p:spPr>
        <p:txBody>
          <a:bodyPr/>
          <a:lstStyle/>
          <a:p>
            <a:r>
              <a:rPr lang="ru-RU" sz="2400" b="1">
                <a:latin typeface="Arial Narrow" pitchFamily="34" charset="0"/>
              </a:rPr>
              <a:t>СПУТНИК ПЛАНЕТЫ, ПРЕДСТАВЛЯЮЩИЙ СОБОЙ КАНАТ, РАСКРУЧЕННЫЙ ДО КОНЦЕВОЙ СКОРОСТИ СРАВНИМОЙ С ОРБИТАЛЬНОЙ (ПОРЯДКА 10-41%) И ПРЕДНАЗНАЧЕННЫЙ ДЛЯ ОБМЕНА РАВНЫМИ МАССАМИ Я НАЗЫВАЮ «КОСМИЧЕСКИЙ ТРЕБУШЕТ», ТАК КАК ОН ПОЗВОЛЯЕТ ПРЕОБРАЗОВЫВАТЬ ГРАВИТАЦИОННУЮ ЭНЕРГИЮ ВНЕШНЕГО ДЛЯ ПЛАНЕТЫ ВЕЩЕСТВА В КИНЕТИЧЕСКУЮ ЭНЕРГИЮ ЗАПУСКАЕМОГО КА.</a:t>
            </a:r>
            <a:br>
              <a:rPr lang="ru-RU" sz="2400" b="1">
                <a:latin typeface="Arial Narrow" pitchFamily="34" charset="0"/>
              </a:rPr>
            </a:br>
            <a:r>
              <a:rPr lang="ru-RU" sz="2400" b="1">
                <a:latin typeface="Arial Narrow" pitchFamily="34" charset="0"/>
              </a:rPr>
              <a:t/>
            </a:r>
            <a:br>
              <a:rPr lang="ru-RU" sz="2400" b="1">
                <a:latin typeface="Arial Narrow" pitchFamily="34" charset="0"/>
              </a:rPr>
            </a:br>
            <a:r>
              <a:rPr lang="ru-RU" sz="2400" b="1">
                <a:latin typeface="Arial Narrow" pitchFamily="34" charset="0"/>
              </a:rPr>
              <a:t>2006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©</a:t>
            </a:r>
            <a:r>
              <a:rPr lang="ru-RU" sz="2400" b="1">
                <a:ea typeface="Arial Unicode MS" pitchFamily="34" charset="-128"/>
                <a:cs typeface="Arial Unicode MS" pitchFamily="34" charset="-128"/>
              </a:rPr>
              <a:t> РАСТОЛКОВСКИЙ</a:t>
            </a:r>
            <a:endParaRPr lang="en-US" sz="2400" b="1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4914900" y="879475"/>
            <a:ext cx="3692525" cy="35528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5981700" y="5032375"/>
            <a:ext cx="1462088" cy="1377950"/>
          </a:xfrm>
          <a:prstGeom prst="ellipse">
            <a:avLst/>
          </a:prstGeom>
          <a:solidFill>
            <a:srgbClr val="00CCFF"/>
          </a:solidFill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Земля</a:t>
            </a: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6403975" y="0"/>
            <a:ext cx="658813" cy="635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Bookman Old Style" pitchFamily="18" charset="0"/>
              </a:rPr>
              <a:t>Луна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6743700" y="65341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6496050" y="5524500"/>
            <a:ext cx="482600" cy="100965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5981700" y="2235200"/>
            <a:ext cx="1462088" cy="1993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5448300" y="1447800"/>
            <a:ext cx="2578100" cy="2425700"/>
          </a:xfrm>
          <a:prstGeom prst="ellipse">
            <a:avLst/>
          </a:prstGeom>
          <a:solidFill>
            <a:srgbClr val="00CCFF"/>
          </a:solidFill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Земля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6743700" y="4229100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6743700" y="4432300"/>
            <a:ext cx="700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6743700" y="4229100"/>
            <a:ext cx="512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6743700" y="4629150"/>
            <a:ext cx="923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7062788" y="3990975"/>
            <a:ext cx="723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/>
              <a:t>5 км/с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278688" y="4206875"/>
            <a:ext cx="723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/>
              <a:t>8 км/с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7580313" y="4422775"/>
            <a:ext cx="7540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/>
              <a:t>11 км/с</a:t>
            </a: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H="1">
            <a:off x="4600575" y="285750"/>
            <a:ext cx="180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680075" y="0"/>
            <a:ext cx="809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1 км/с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H="1">
            <a:off x="5448300" y="490538"/>
            <a:ext cx="43815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 rot="-1501776">
            <a:off x="5522913" y="484188"/>
            <a:ext cx="7032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/>
              <a:t>200 м/с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5448300" y="2847975"/>
            <a:ext cx="254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/>
              <a:t>УВЕЛИЧЕНО</a:t>
            </a:r>
          </a:p>
        </p:txBody>
      </p:sp>
      <p:sp>
        <p:nvSpPr>
          <p:cNvPr id="13336" name="Freeform 24"/>
          <p:cNvSpPr>
            <a:spLocks/>
          </p:cNvSpPr>
          <p:nvPr/>
        </p:nvSpPr>
        <p:spPr bwMode="auto">
          <a:xfrm>
            <a:off x="5676900" y="4895850"/>
            <a:ext cx="571500" cy="552450"/>
          </a:xfrm>
          <a:custGeom>
            <a:avLst/>
            <a:gdLst/>
            <a:ahLst/>
            <a:cxnLst>
              <a:cxn ang="0">
                <a:pos x="360" y="0"/>
              </a:cxn>
              <a:cxn ang="0">
                <a:pos x="150" y="126"/>
              </a:cxn>
              <a:cxn ang="0">
                <a:pos x="0" y="348"/>
              </a:cxn>
            </a:cxnLst>
            <a:rect l="0" t="0" r="r" b="b"/>
            <a:pathLst>
              <a:path w="360" h="348">
                <a:moveTo>
                  <a:pt x="360" y="0"/>
                </a:moveTo>
                <a:cubicBezTo>
                  <a:pt x="325" y="21"/>
                  <a:pt x="210" y="68"/>
                  <a:pt x="150" y="126"/>
                </a:cubicBezTo>
                <a:cubicBezTo>
                  <a:pt x="90" y="184"/>
                  <a:pt x="31" y="302"/>
                  <a:pt x="0" y="3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6750050" y="6778625"/>
            <a:ext cx="923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7624763" y="6521450"/>
            <a:ext cx="9255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/>
              <a:t>11 км/с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4270375" y="290513"/>
            <a:ext cx="14747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/>
              <a:t>РАЗНИЦА 800 м/с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7051675" y="-101600"/>
            <a:ext cx="21812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/>
              <a:t>В-во надо отбросить назад от Луны со скоростью 800 м/с. </a:t>
            </a:r>
            <a:r>
              <a:rPr lang="ru-RU" sz="1600">
                <a:latin typeface="Arial Narrow" pitchFamily="34" charset="0"/>
              </a:rPr>
              <a:t> А с поверхности Луны</a:t>
            </a:r>
            <a:r>
              <a:rPr lang="ru-RU" sz="1600"/>
              <a:t> </a:t>
            </a:r>
            <a:r>
              <a:rPr lang="ru-RU" sz="1600">
                <a:latin typeface="Arial Narrow" pitchFamily="34" charset="0"/>
              </a:rPr>
              <a:t>надо стрелять 2,5 км/с</a:t>
            </a:r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5981700" y="3505200"/>
            <a:ext cx="244475" cy="485775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5981700" y="3336925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РН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4279900" y="6027738"/>
            <a:ext cx="20812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Здесь происходит орбитообмен 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 rot="1670722">
            <a:off x="6645275" y="4487863"/>
            <a:ext cx="803275" cy="1624012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 rot="-1898146">
            <a:off x="7208838" y="4494213"/>
            <a:ext cx="779462" cy="161607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5942013" y="-242888"/>
            <a:ext cx="2600325" cy="2454276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 rot="1654443">
            <a:off x="6015038" y="-2435225"/>
            <a:ext cx="5359400" cy="92154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 rot="-1803990">
            <a:off x="3170238" y="-2451100"/>
            <a:ext cx="5287962" cy="93091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-1685925" y="5562600"/>
            <a:ext cx="6715125" cy="421005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-101600"/>
            <a:ext cx="9144000" cy="852488"/>
          </a:xfrm>
        </p:spPr>
        <p:txBody>
          <a:bodyPr/>
          <a:lstStyle/>
          <a:p>
            <a:r>
              <a:rPr lang="ru-RU" sz="3200" b="1"/>
              <a:t>ОБМЕННЫй ПОЛёТ НА ЛУНУ И ОБРАТНО</a:t>
            </a:r>
            <a:br>
              <a:rPr lang="ru-RU" sz="3200" b="1"/>
            </a:br>
            <a:r>
              <a:rPr lang="ru-RU" sz="2400" b="1"/>
              <a:t>упрощённо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-571500" y="6126163"/>
            <a:ext cx="4914900" cy="32464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1473200" y="5845175"/>
            <a:ext cx="457200" cy="8477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882650" y="5988050"/>
            <a:ext cx="1651000" cy="34925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882650" y="5845175"/>
            <a:ext cx="81280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lg" len="lg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H="1" flipV="1">
            <a:off x="1695450" y="5845175"/>
            <a:ext cx="83820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lg" len="lg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1854200" y="5168900"/>
            <a:ext cx="31750" cy="803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lg" len="lg"/>
            <a:tailEnd type="oval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1854200" y="5575300"/>
            <a:ext cx="1435100" cy="2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1854200" y="5143500"/>
            <a:ext cx="2146300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1879600" y="5969000"/>
            <a:ext cx="6477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4086225" y="4976813"/>
            <a:ext cx="24241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2520 м/с</a:t>
            </a:r>
          </a:p>
          <a:p>
            <a:r>
              <a:rPr lang="ru-RU" sz="2400"/>
              <a:t>1680 м/с</a:t>
            </a:r>
          </a:p>
          <a:p>
            <a:r>
              <a:rPr lang="ru-RU" sz="2400"/>
              <a:t>840 м/с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0" y="4675188"/>
            <a:ext cx="59483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200" b="1" u="sng"/>
              <a:t>Над  Луной</a:t>
            </a:r>
            <a:r>
              <a:rPr lang="ru-RU"/>
              <a:t>    ГИПЕРБОЛИЧЕСКАЯ СКОРОСТЬ</a:t>
            </a:r>
          </a:p>
        </p:txBody>
      </p:sp>
      <p:sp>
        <p:nvSpPr>
          <p:cNvPr id="14356" name="Oval 20"/>
          <p:cNvSpPr>
            <a:spLocks noChangeArrowheads="1"/>
          </p:cNvSpPr>
          <p:nvPr/>
        </p:nvSpPr>
        <p:spPr bwMode="auto">
          <a:xfrm>
            <a:off x="6626225" y="523875"/>
            <a:ext cx="1252538" cy="11763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6769100" y="608013"/>
            <a:ext cx="1000125" cy="98901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/>
              <a:t>Луна</a:t>
            </a:r>
          </a:p>
        </p:txBody>
      </p:sp>
      <p:sp>
        <p:nvSpPr>
          <p:cNvPr id="14358" name="Oval 22"/>
          <p:cNvSpPr>
            <a:spLocks noChangeArrowheads="1"/>
          </p:cNvSpPr>
          <p:nvPr/>
        </p:nvSpPr>
        <p:spPr bwMode="auto">
          <a:xfrm>
            <a:off x="5902325" y="3429000"/>
            <a:ext cx="2836863" cy="288448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9" name="Oval 23"/>
          <p:cNvSpPr>
            <a:spLocks noChangeArrowheads="1"/>
          </p:cNvSpPr>
          <p:nvPr/>
        </p:nvSpPr>
        <p:spPr bwMode="auto">
          <a:xfrm>
            <a:off x="6210300" y="3708400"/>
            <a:ext cx="2147888" cy="2282825"/>
          </a:xfrm>
          <a:prstGeom prst="ellipse">
            <a:avLst/>
          </a:prstGeom>
          <a:solidFill>
            <a:srgbClr val="00CCFF"/>
          </a:solidFill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Земля</a:t>
            </a:r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 flipH="1" flipV="1">
            <a:off x="3543300" y="-1752600"/>
            <a:ext cx="4610100" cy="796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 flipV="1">
            <a:off x="6534150" y="-1752600"/>
            <a:ext cx="4210050" cy="799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2" name="Freeform 26"/>
          <p:cNvSpPr>
            <a:spLocks/>
          </p:cNvSpPr>
          <p:nvPr/>
        </p:nvSpPr>
        <p:spPr bwMode="auto">
          <a:xfrm>
            <a:off x="6072188" y="428625"/>
            <a:ext cx="2343150" cy="1042988"/>
          </a:xfrm>
          <a:custGeom>
            <a:avLst/>
            <a:gdLst/>
            <a:ahLst/>
            <a:cxnLst>
              <a:cxn ang="0">
                <a:pos x="1476" y="657"/>
              </a:cxn>
              <a:cxn ang="0">
                <a:pos x="1240" y="306"/>
              </a:cxn>
              <a:cxn ang="0">
                <a:pos x="993" y="75"/>
              </a:cxn>
              <a:cxn ang="0">
                <a:pos x="738" y="3"/>
              </a:cxn>
              <a:cxn ang="0">
                <a:pos x="450" y="93"/>
              </a:cxn>
              <a:cxn ang="0">
                <a:pos x="225" y="324"/>
              </a:cxn>
              <a:cxn ang="0">
                <a:pos x="0" y="651"/>
              </a:cxn>
            </a:cxnLst>
            <a:rect l="0" t="0" r="r" b="b"/>
            <a:pathLst>
              <a:path w="1476" h="657">
                <a:moveTo>
                  <a:pt x="1476" y="657"/>
                </a:moveTo>
                <a:cubicBezTo>
                  <a:pt x="1437" y="599"/>
                  <a:pt x="1320" y="403"/>
                  <a:pt x="1240" y="306"/>
                </a:cubicBezTo>
                <a:cubicBezTo>
                  <a:pt x="1160" y="209"/>
                  <a:pt x="1077" y="125"/>
                  <a:pt x="993" y="75"/>
                </a:cubicBezTo>
                <a:cubicBezTo>
                  <a:pt x="909" y="25"/>
                  <a:pt x="828" y="0"/>
                  <a:pt x="738" y="3"/>
                </a:cubicBezTo>
                <a:cubicBezTo>
                  <a:pt x="648" y="6"/>
                  <a:pt x="535" y="40"/>
                  <a:pt x="450" y="93"/>
                </a:cubicBezTo>
                <a:cubicBezTo>
                  <a:pt x="365" y="146"/>
                  <a:pt x="300" y="231"/>
                  <a:pt x="225" y="324"/>
                </a:cubicBezTo>
                <a:cubicBezTo>
                  <a:pt x="150" y="417"/>
                  <a:pt x="47" y="583"/>
                  <a:pt x="0" y="651"/>
                </a:cubicBezTo>
              </a:path>
            </a:pathLst>
          </a:custGeom>
          <a:noFill/>
          <a:ln w="31750" cap="flat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3" name="WordArt 27"/>
          <p:cNvSpPr>
            <a:spLocks noChangeArrowheads="1" noChangeShapeType="1" noTextEdit="1"/>
          </p:cNvSpPr>
          <p:nvPr/>
        </p:nvSpPr>
        <p:spPr bwMode="auto">
          <a:xfrm>
            <a:off x="6053138" y="1522413"/>
            <a:ext cx="2409825" cy="59213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Сфера действия Луны  </a:t>
            </a:r>
          </a:p>
        </p:txBody>
      </p:sp>
      <p:sp>
        <p:nvSpPr>
          <p:cNvPr id="14364" name="AutoShape 28"/>
          <p:cNvSpPr>
            <a:spLocks noChangeArrowheads="1"/>
          </p:cNvSpPr>
          <p:nvPr/>
        </p:nvSpPr>
        <p:spPr bwMode="auto">
          <a:xfrm>
            <a:off x="7219950" y="619125"/>
            <a:ext cx="68263" cy="1254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7132638" y="584200"/>
            <a:ext cx="234950" cy="76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 flipH="1">
            <a:off x="7248525" y="460375"/>
            <a:ext cx="7938" cy="12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14325" y="5103813"/>
            <a:ext cx="1279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требушет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00050" y="6326188"/>
            <a:ext cx="135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карусель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0" y="665163"/>
            <a:ext cx="63547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В сфере действия Луны полёт происходит по гиперболе. В ближайшей к поверхности Луны точке гиперболы (переселений над центром обратной стороны Луны) происходит обмен капсулы с космонавтом-туристом на порцию лунного грунта равной массы на верхнем конце требушета. Затем происходит сближение с каруселью, и между нижним концом Т и боковым концом К происходит обмен капсулы на следующую порцию ЛГ. Карусель останавливают, и космонавт сходит на поверхность Луны. Карусель может быть установлена в любой  точке под орбитой Т, можно и на видимой  стороне  Луны.</a:t>
            </a:r>
          </a:p>
          <a:p>
            <a:r>
              <a:rPr lang="ru-RU"/>
              <a:t>   Для полёта обратно необходимо чтобы в сферу действия Луны влетела как и раньше новая равная масса: либо капсула нового космонавта, или ЛГ.</a:t>
            </a:r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8027988" y="5964238"/>
            <a:ext cx="120650" cy="25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lg" len="lg"/>
            <a:tailEnd type="oval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 flipH="1">
            <a:off x="6530975" y="5997575"/>
            <a:ext cx="12065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lg" len="lg"/>
            <a:tailEnd type="oval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5594350" y="6313488"/>
            <a:ext cx="354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/>
              <a:t>Посадка             и  Запуск</a:t>
            </a:r>
          </a:p>
          <a:p>
            <a:pPr algn="ctr"/>
            <a:r>
              <a:rPr lang="ru-RU"/>
              <a:t>космонавта-туриста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6813550" y="2165350"/>
            <a:ext cx="264795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Затраты на весь полёт характеристической скорости 7 км/с (старт) вместо 18 км/с. Это означает почти 100 кратный выигрыш в полезной нагрузке по сравнению с проектом «Аполлон»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130300"/>
            <a:ext cx="9144000" cy="2687638"/>
          </a:xfrm>
        </p:spPr>
        <p:txBody>
          <a:bodyPr/>
          <a:lstStyle/>
          <a:p>
            <a:r>
              <a:rPr lang="ru-RU" sz="4000"/>
              <a:t>На самом деле, при перелёте на Луну и обратно, около Земли не обязательно делать Т-т с концевой скоростью 3 км/с – его можно заменить системой из 2-3 или более Т-в с меньшей концевой скоростью.</a:t>
            </a:r>
            <a:br>
              <a:rPr lang="ru-RU" sz="4000"/>
            </a:br>
            <a:r>
              <a:rPr lang="ru-RU" sz="4000"/>
              <a:t>Это же полезно сделать и около Луны. 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5410200"/>
            <a:ext cx="9144000" cy="1447800"/>
          </a:xfrm>
        </p:spPr>
        <p:txBody>
          <a:bodyPr/>
          <a:lstStyle/>
          <a:p>
            <a:r>
              <a:rPr lang="ru-RU" sz="7200" dirty="0" smtClean="0"/>
              <a:t>И это ещё не конец</a:t>
            </a:r>
            <a:endParaRPr lang="ru-RU" sz="7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148113"/>
            <a:ext cx="9144000" cy="2554515"/>
          </a:xfrm>
        </p:spPr>
        <p:txBody>
          <a:bodyPr/>
          <a:lstStyle/>
          <a:p>
            <a:r>
              <a:rPr lang="ru-RU" sz="3200" b="1" dirty="0" smtClean="0"/>
              <a:t>Далее следуют картинки со схемами обменного полёта от высокой круговой околоземной орбиты до поверхности Луны. Причём в этом проекте орбитальные пращи в каждом периоде (длительность периода 41 сутки) могут быть использованы сотни раз. Т.е. каждая праща массой 2-3 тонны может за период в 41 день сменить орбиты сотни посылок массой по тонне. Значит, каждая праща «перевезёт» массу в 30-50 раз большую себя. А этот процесс повторяется каждые 41 день!</a:t>
            </a:r>
            <a:endParaRPr lang="ru-RU" sz="3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Oval 15"/>
          <p:cNvSpPr>
            <a:spLocks noChangeAspect="1" noChangeArrowheads="1"/>
          </p:cNvSpPr>
          <p:nvPr/>
        </p:nvSpPr>
        <p:spPr bwMode="auto">
          <a:xfrm>
            <a:off x="4217988" y="2443163"/>
            <a:ext cx="1965325" cy="1965325"/>
          </a:xfrm>
          <a:prstGeom prst="ellipse">
            <a:avLst/>
          </a:prstGeom>
          <a:solidFill>
            <a:schemeClr val="accent1">
              <a:alpha val="0"/>
            </a:schemeClr>
          </a:solidFill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Oval 13"/>
          <p:cNvSpPr>
            <a:spLocks noChangeAspect="1" noChangeArrowheads="1"/>
          </p:cNvSpPr>
          <p:nvPr/>
        </p:nvSpPr>
        <p:spPr bwMode="auto">
          <a:xfrm>
            <a:off x="3041650" y="1898650"/>
            <a:ext cx="3060700" cy="30607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Oval 16"/>
          <p:cNvSpPr>
            <a:spLocks noChangeAspect="1" noChangeArrowheads="1"/>
          </p:cNvSpPr>
          <p:nvPr/>
        </p:nvSpPr>
        <p:spPr bwMode="auto">
          <a:xfrm>
            <a:off x="5035550" y="2870200"/>
            <a:ext cx="1965325" cy="1965325"/>
          </a:xfrm>
          <a:prstGeom prst="ellipse">
            <a:avLst/>
          </a:prstGeom>
          <a:solidFill>
            <a:schemeClr val="accent1">
              <a:alpha val="0"/>
            </a:schemeClr>
          </a:solidFill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 flipV="1">
            <a:off x="6005513" y="2873375"/>
            <a:ext cx="49212" cy="1008063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flipH="1">
            <a:off x="5470525" y="3879850"/>
            <a:ext cx="582613" cy="801688"/>
          </a:xfrm>
          <a:prstGeom prst="line">
            <a:avLst/>
          </a:prstGeom>
          <a:noFill/>
          <a:ln w="31750">
            <a:solidFill>
              <a:srgbClr val="3366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032250" y="2971800"/>
            <a:ext cx="10350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8577263" y="4598988"/>
            <a:ext cx="179387" cy="1793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385763" y="2079625"/>
            <a:ext cx="179387" cy="1793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 rot="1017113" flipV="1">
            <a:off x="273050" y="3406775"/>
            <a:ext cx="8596313" cy="444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4572000" y="3429000"/>
            <a:ext cx="630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4710113" y="4029075"/>
            <a:ext cx="855662" cy="449263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headEnd type="stealth" w="med" len="lg"/>
            <a:tailEnd type="none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 flipH="1">
            <a:off x="2897188" y="4259263"/>
            <a:ext cx="582612" cy="801687"/>
          </a:xfrm>
          <a:prstGeom prst="line">
            <a:avLst/>
          </a:prstGeom>
          <a:noFill/>
          <a:ln w="31750">
            <a:solidFill>
              <a:srgbClr val="3366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2" name="Freeform 24"/>
          <p:cNvSpPr>
            <a:spLocks/>
          </p:cNvSpPr>
          <p:nvPr/>
        </p:nvSpPr>
        <p:spPr bwMode="auto">
          <a:xfrm>
            <a:off x="4076700" y="2009775"/>
            <a:ext cx="1476375" cy="2457450"/>
          </a:xfrm>
          <a:custGeom>
            <a:avLst/>
            <a:gdLst/>
            <a:ahLst/>
            <a:cxnLst>
              <a:cxn ang="0">
                <a:pos x="930" y="1548"/>
              </a:cxn>
              <a:cxn ang="0">
                <a:pos x="180" y="986"/>
              </a:cxn>
              <a:cxn ang="0">
                <a:pos x="0" y="0"/>
              </a:cxn>
            </a:cxnLst>
            <a:rect l="0" t="0" r="r" b="b"/>
            <a:pathLst>
              <a:path w="930" h="1548">
                <a:moveTo>
                  <a:pt x="930" y="1548"/>
                </a:moveTo>
                <a:cubicBezTo>
                  <a:pt x="582" y="1344"/>
                  <a:pt x="354" y="1250"/>
                  <a:pt x="180" y="986"/>
                </a:cubicBezTo>
                <a:cubicBezTo>
                  <a:pt x="11" y="724"/>
                  <a:pt x="12" y="2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H="1" flipV="1">
            <a:off x="4029075" y="1058863"/>
            <a:ext cx="49213" cy="1008062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3206750" y="3375025"/>
            <a:ext cx="2730500" cy="107950"/>
          </a:xfrm>
          <a:prstGeom prst="roundRect">
            <a:avLst>
              <a:gd name="adj" fmla="val 50000"/>
            </a:avLst>
          </a:prstGeom>
          <a:solidFill>
            <a:srgbClr val="CC3300"/>
          </a:solidFill>
          <a:ln w="3175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4481513" y="3338513"/>
            <a:ext cx="179387" cy="1793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572000" y="3429000"/>
            <a:ext cx="1485900" cy="449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4572000" y="3429000"/>
            <a:ext cx="898525" cy="1244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V="1">
            <a:off x="4572000" y="2865438"/>
            <a:ext cx="1433513" cy="563562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2400300" y="3429000"/>
            <a:ext cx="4324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6" name="Oval 28"/>
          <p:cNvSpPr>
            <a:spLocks noChangeAspect="1" noChangeArrowheads="1"/>
          </p:cNvSpPr>
          <p:nvPr/>
        </p:nvSpPr>
        <p:spPr bwMode="auto">
          <a:xfrm rot="14179514">
            <a:off x="4470400" y="2363788"/>
            <a:ext cx="1089025" cy="1546225"/>
          </a:xfrm>
          <a:prstGeom prst="ellipse">
            <a:avLst/>
          </a:prstGeom>
          <a:solidFill>
            <a:schemeClr val="accent1">
              <a:alpha val="0"/>
            </a:schemeClr>
          </a:solidFill>
          <a:ln w="34925" cmpd="dbl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4572000" y="3429000"/>
            <a:ext cx="67945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5130800" y="3287713"/>
            <a:ext cx="842963" cy="449262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headEnd type="stealth" w="med" len="lg"/>
            <a:tailEnd type="none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5202238" y="3429000"/>
            <a:ext cx="855662" cy="449263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headEnd type="stealth" w="med" len="lg"/>
            <a:tailEnd type="none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8" name="Oval 30"/>
          <p:cNvSpPr>
            <a:spLocks noChangeAspect="1" noChangeArrowheads="1"/>
          </p:cNvSpPr>
          <p:nvPr/>
        </p:nvSpPr>
        <p:spPr bwMode="auto">
          <a:xfrm rot="14179514">
            <a:off x="4482306" y="2697957"/>
            <a:ext cx="747713" cy="1117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9" name="Oval 31"/>
          <p:cNvSpPr>
            <a:spLocks noChangeAspect="1" noChangeArrowheads="1"/>
          </p:cNvSpPr>
          <p:nvPr/>
        </p:nvSpPr>
        <p:spPr bwMode="auto">
          <a:xfrm rot="14179514">
            <a:off x="4670425" y="2732088"/>
            <a:ext cx="415925" cy="977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8" name="Freeform 20"/>
          <p:cNvSpPr>
            <a:spLocks/>
          </p:cNvSpPr>
          <p:nvPr/>
        </p:nvSpPr>
        <p:spPr bwMode="auto">
          <a:xfrm>
            <a:off x="3448050" y="3124200"/>
            <a:ext cx="2514600" cy="1181100"/>
          </a:xfrm>
          <a:custGeom>
            <a:avLst/>
            <a:gdLst/>
            <a:ahLst/>
            <a:cxnLst>
              <a:cxn ang="0">
                <a:pos x="1584" y="378"/>
              </a:cxn>
              <a:cxn ang="0">
                <a:pos x="656" y="80"/>
              </a:cxn>
              <a:cxn ang="0">
                <a:pos x="0" y="744"/>
              </a:cxn>
            </a:cxnLst>
            <a:rect l="0" t="0" r="r" b="b"/>
            <a:pathLst>
              <a:path w="1584" h="744">
                <a:moveTo>
                  <a:pt x="1584" y="378"/>
                </a:moveTo>
                <a:cubicBezTo>
                  <a:pt x="1350" y="264"/>
                  <a:pt x="892" y="0"/>
                  <a:pt x="656" y="80"/>
                </a:cubicBezTo>
                <a:cubicBezTo>
                  <a:pt x="410" y="168"/>
                  <a:pt x="138" y="540"/>
                  <a:pt x="0" y="7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0" name="Oval 32"/>
          <p:cNvSpPr>
            <a:spLocks noChangeAspect="1" noChangeArrowheads="1"/>
          </p:cNvSpPr>
          <p:nvPr/>
        </p:nvSpPr>
        <p:spPr bwMode="auto">
          <a:xfrm rot="14179514">
            <a:off x="4537076" y="2759075"/>
            <a:ext cx="633412" cy="985837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 flipH="1">
            <a:off x="5845175" y="1746250"/>
            <a:ext cx="582613" cy="801688"/>
          </a:xfrm>
          <a:prstGeom prst="line">
            <a:avLst/>
          </a:prstGeom>
          <a:noFill/>
          <a:ln w="31750">
            <a:solidFill>
              <a:srgbClr val="3366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 flipH="1" flipV="1">
            <a:off x="5072063" y="4908550"/>
            <a:ext cx="49212" cy="1008063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2692400" y="1782763"/>
            <a:ext cx="855663" cy="449262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headEnd type="stealth" w="med" len="lg"/>
            <a:tailEnd type="none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2187575" y="2573338"/>
            <a:ext cx="855663" cy="449262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headEnd type="stealth" w="med" len="lg"/>
            <a:tailEnd type="none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3089275" y="2676525"/>
            <a:ext cx="631825" cy="3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>
            <a:off x="2236788" y="2228850"/>
            <a:ext cx="855662" cy="449263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headEnd type="stealth" w="med" len="lg"/>
            <a:tailEnd type="none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9" name="Oval 41"/>
          <p:cNvSpPr>
            <a:spLocks noChangeAspect="1" noChangeArrowheads="1"/>
          </p:cNvSpPr>
          <p:nvPr/>
        </p:nvSpPr>
        <p:spPr bwMode="auto">
          <a:xfrm rot="14179514">
            <a:off x="4452937" y="3311526"/>
            <a:ext cx="233363" cy="233362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2236788" y="2230438"/>
            <a:ext cx="1485900" cy="4492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arrow" w="lg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3081338" y="2674938"/>
            <a:ext cx="644525" cy="317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>
            <a:off x="4027488" y="1068388"/>
            <a:ext cx="1485900" cy="449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 flipV="1">
            <a:off x="4079875" y="1516063"/>
            <a:ext cx="1436688" cy="5524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>
            <a:off x="2924175" y="5032375"/>
            <a:ext cx="1485900" cy="449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3467100" y="4267200"/>
            <a:ext cx="952500" cy="1244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0" y="3249613"/>
            <a:ext cx="3273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/>
              <a:t>Экваториальная плоскость</a:t>
            </a:r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 rot="977574">
            <a:off x="-3175" y="2498725"/>
            <a:ext cx="2814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Плоскость орбиты Луны</a:t>
            </a:r>
          </a:p>
        </p:txBody>
      </p:sp>
      <p:sp>
        <p:nvSpPr>
          <p:cNvPr id="2100" name="Text Box 52"/>
          <p:cNvSpPr txBox="1">
            <a:spLocks noChangeArrowheads="1"/>
          </p:cNvSpPr>
          <p:nvPr/>
        </p:nvSpPr>
        <p:spPr bwMode="auto">
          <a:xfrm>
            <a:off x="5021263" y="3654425"/>
            <a:ext cx="10366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/>
              <a:t>V</a:t>
            </a:r>
            <a:r>
              <a:rPr lang="ru-RU" sz="800"/>
              <a:t>Луны</a:t>
            </a:r>
            <a:r>
              <a:rPr lang="ru-RU" sz="1400"/>
              <a:t> </a:t>
            </a:r>
          </a:p>
          <a:p>
            <a:pPr algn="ctr">
              <a:lnSpc>
                <a:spcPct val="80000"/>
              </a:lnSpc>
            </a:pPr>
            <a:r>
              <a:rPr lang="ru-RU" sz="1400" b="1"/>
              <a:t>= 1 км/с</a:t>
            </a:r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5832475" y="4508500"/>
            <a:ext cx="301466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/>
              <a:t>Белая стрелка – вектор скорости «камня» на момент подлёта к гравитационной сфере Луны</a:t>
            </a:r>
          </a:p>
        </p:txBody>
      </p:sp>
      <p:sp>
        <p:nvSpPr>
          <p:cNvPr id="2102" name="Text Box 54"/>
          <p:cNvSpPr txBox="1">
            <a:spLocks noChangeArrowheads="1"/>
          </p:cNvSpPr>
          <p:nvPr/>
        </p:nvSpPr>
        <p:spPr bwMode="auto">
          <a:xfrm>
            <a:off x="5516563" y="5454650"/>
            <a:ext cx="3627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u="sng"/>
              <a:t>Скорости относительно Луны:</a:t>
            </a:r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5472113" y="5724525"/>
            <a:ext cx="3060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CC66"/>
                </a:solidFill>
              </a:rPr>
              <a:t>Зелёная</a:t>
            </a:r>
            <a:r>
              <a:rPr lang="ru-RU"/>
              <a:t> – на влёте</a:t>
            </a:r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4886325" y="5994400"/>
            <a:ext cx="42576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33CC"/>
                </a:solidFill>
              </a:rPr>
              <a:t>Голубая</a:t>
            </a:r>
            <a:r>
              <a:rPr lang="ru-RU"/>
              <a:t> и </a:t>
            </a:r>
            <a:r>
              <a:rPr lang="ru-RU">
                <a:solidFill>
                  <a:srgbClr val="CC00CC"/>
                </a:solidFill>
              </a:rPr>
              <a:t>лиловая</a:t>
            </a:r>
            <a:r>
              <a:rPr lang="ru-RU"/>
              <a:t> – на вылете из гр. сферы при облёте с разных сторон по или против часовой стрелки</a:t>
            </a:r>
          </a:p>
        </p:txBody>
      </p:sp>
      <p:sp>
        <p:nvSpPr>
          <p:cNvPr id="2105" name="Text Box 57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/>
              <a:t>Система требушетов около Луны:</a:t>
            </a:r>
            <a:r>
              <a:rPr lang="ru-RU"/>
              <a:t> траектории обменных «камней» и требушетов</a:t>
            </a:r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0" y="368300"/>
            <a:ext cx="91440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i="1">
                <a:latin typeface="Times New Roman" pitchFamily="18" charset="0"/>
              </a:rPr>
              <a:t>Вид вдоль линии Луна-Земля в момент пересечения Луной (её центром) экв. пл. Земли, т.е. плоскости орбит околоземных требушетов. Показаны векторы скоростей и гиперболы пролёта «камней» около Луны.</a:t>
            </a:r>
          </a:p>
        </p:txBody>
      </p:sp>
      <p:sp>
        <p:nvSpPr>
          <p:cNvPr id="2107" name="Text Box 59"/>
          <p:cNvSpPr txBox="1">
            <a:spLocks noChangeArrowheads="1"/>
          </p:cNvSpPr>
          <p:nvPr/>
        </p:nvSpPr>
        <p:spPr bwMode="auto">
          <a:xfrm>
            <a:off x="0" y="3621088"/>
            <a:ext cx="326707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ru-RU" sz="1600" b="1"/>
              <a:t>Чёрные пунктирные стрелки – скорости «камней» на вылете из гр.сф. Луны, взятые относительно Земли. Мы их подбираем так, чтобы они были равны скорости </a:t>
            </a:r>
          </a:p>
          <a:p>
            <a:pPr>
              <a:lnSpc>
                <a:spcPct val="95000"/>
              </a:lnSpc>
            </a:pPr>
            <a:r>
              <a:rPr lang="ru-RU" sz="1600" b="1"/>
              <a:t>Луны в данный момент.  Тогда в момент прохода Луной противоположной точки своей орбиты «камень» вновь влетит  в гр.сф. Луны с аналогичными параметрами пролёта около неё.</a:t>
            </a: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6283325" y="1801813"/>
            <a:ext cx="194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Новый влёт</a:t>
            </a:r>
          </a:p>
        </p:txBody>
      </p:sp>
      <p:sp>
        <p:nvSpPr>
          <p:cNvPr id="2109" name="Text Box 61"/>
          <p:cNvSpPr txBox="1">
            <a:spLocks noChangeArrowheads="1"/>
          </p:cNvSpPr>
          <p:nvPr/>
        </p:nvSpPr>
        <p:spPr bwMode="auto">
          <a:xfrm rot="16200000">
            <a:off x="4184650" y="5219700"/>
            <a:ext cx="1492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b="1"/>
              <a:t>Новый влёт</a:t>
            </a:r>
          </a:p>
        </p:txBody>
      </p:sp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492125" y="3429000"/>
            <a:ext cx="1516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solidFill>
                  <a:srgbClr val="CC3300"/>
                </a:solidFill>
              </a:rPr>
              <a:t>и красные</a:t>
            </a:r>
          </a:p>
        </p:txBody>
      </p:sp>
      <p:sp>
        <p:nvSpPr>
          <p:cNvPr id="2111" name="Text Box 63"/>
          <p:cNvSpPr txBox="1">
            <a:spLocks noChangeArrowheads="1"/>
          </p:cNvSpPr>
          <p:nvPr/>
        </p:nvSpPr>
        <p:spPr bwMode="auto">
          <a:xfrm>
            <a:off x="6003925" y="2309813"/>
            <a:ext cx="3140075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sz="1600" b="1"/>
              <a:t>Геометрические построения с окружностями и векторами показывают, как мы добиваемся равенства модулей скоростей </a:t>
            </a:r>
          </a:p>
          <a:p>
            <a:pPr algn="r"/>
            <a:r>
              <a:rPr lang="ru-RU" sz="1600" b="1"/>
              <a:t>Луны и «камней» </a:t>
            </a:r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7058025" y="3833813"/>
            <a:ext cx="20859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r>
              <a:rPr lang="ru-RU" sz="1200" i="1">
                <a:latin typeface="Times New Roman" pitchFamily="18" charset="0"/>
              </a:rPr>
              <a:t>Радиусы равных штриховых окружностей равны скорости влёта</a:t>
            </a:r>
          </a:p>
          <a:p>
            <a:pPr algn="r">
              <a:lnSpc>
                <a:spcPct val="90000"/>
              </a:lnSpc>
            </a:pPr>
            <a:r>
              <a:rPr lang="ru-RU" sz="1200" i="1">
                <a:latin typeface="Times New Roman" pitchFamily="18" charset="0"/>
              </a:rPr>
              <a:t> в гр.сф.</a:t>
            </a:r>
          </a:p>
        </p:txBody>
      </p:sp>
      <p:sp>
        <p:nvSpPr>
          <p:cNvPr id="2113" name="Text Box 65"/>
          <p:cNvSpPr txBox="1">
            <a:spLocks noChangeArrowheads="1"/>
          </p:cNvSpPr>
          <p:nvPr/>
        </p:nvSpPr>
        <p:spPr bwMode="auto">
          <a:xfrm>
            <a:off x="1114425" y="1433513"/>
            <a:ext cx="200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 i="1" u="sng">
                <a:latin typeface="Times New Roman" pitchFamily="18" charset="0"/>
              </a:rPr>
              <a:t>Скорость второго вылета</a:t>
            </a:r>
            <a:r>
              <a:rPr lang="ru-RU" sz="1200" i="1">
                <a:latin typeface="Times New Roman" pitchFamily="18" charset="0"/>
              </a:rPr>
              <a:t> (относ. Земли) равна скорости первого влёта </a:t>
            </a:r>
          </a:p>
          <a:p>
            <a:r>
              <a:rPr lang="ru-RU" sz="1200" i="1">
                <a:latin typeface="Times New Roman" pitchFamily="18" charset="0"/>
              </a:rPr>
              <a:t>(в первом приближении)</a:t>
            </a: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>
            <a:off x="2951163" y="1644650"/>
            <a:ext cx="403225" cy="10318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15" name="Text Box 67"/>
          <p:cNvSpPr txBox="1">
            <a:spLocks noChangeArrowheads="1"/>
          </p:cNvSpPr>
          <p:nvPr/>
        </p:nvSpPr>
        <p:spPr bwMode="auto">
          <a:xfrm>
            <a:off x="4035425" y="1166813"/>
            <a:ext cx="15922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i="1">
                <a:latin typeface="Times New Roman" pitchFamily="18" charset="0"/>
              </a:rPr>
              <a:t>Малое </a:t>
            </a:r>
          </a:p>
          <a:p>
            <a:pPr>
              <a:lnSpc>
                <a:spcPct val="90000"/>
              </a:lnSpc>
            </a:pPr>
            <a:r>
              <a:rPr lang="ru-RU" sz="1200" i="1">
                <a:latin typeface="Times New Roman" pitchFamily="18" charset="0"/>
              </a:rPr>
              <a:t>отклонение от пл.экватора</a:t>
            </a:r>
          </a:p>
        </p:txBody>
      </p:sp>
      <p:sp>
        <p:nvSpPr>
          <p:cNvPr id="2116" name="Text Box 68"/>
          <p:cNvSpPr txBox="1">
            <a:spLocks noChangeArrowheads="1"/>
          </p:cNvSpPr>
          <p:nvPr/>
        </p:nvSpPr>
        <p:spPr bwMode="auto">
          <a:xfrm>
            <a:off x="2986088" y="4881563"/>
            <a:ext cx="27860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 i="1">
                <a:latin typeface="Times New Roman" pitchFamily="18" charset="0"/>
              </a:rPr>
              <a:t>Большое </a:t>
            </a:r>
          </a:p>
          <a:p>
            <a:r>
              <a:rPr lang="ru-RU" sz="1200" i="1">
                <a:latin typeface="Times New Roman" pitchFamily="18" charset="0"/>
              </a:rPr>
              <a:t>отклонение от </a:t>
            </a:r>
          </a:p>
          <a:p>
            <a:r>
              <a:rPr lang="ru-RU" sz="1200" i="1">
                <a:latin typeface="Times New Roman" pitchFamily="18" charset="0"/>
              </a:rPr>
              <a:t>пл.экватора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6" name="Oval 50"/>
          <p:cNvSpPr>
            <a:spLocks noChangeAspect="1" noChangeArrowheads="1"/>
          </p:cNvSpPr>
          <p:nvPr/>
        </p:nvSpPr>
        <p:spPr bwMode="auto">
          <a:xfrm>
            <a:off x="293688" y="549275"/>
            <a:ext cx="8555037" cy="9525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3" name="Oval 47"/>
          <p:cNvSpPr>
            <a:spLocks noChangeAspect="1" noChangeArrowheads="1"/>
          </p:cNvSpPr>
          <p:nvPr/>
        </p:nvSpPr>
        <p:spPr bwMode="auto">
          <a:xfrm>
            <a:off x="287338" y="3814763"/>
            <a:ext cx="5281612" cy="30305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273050" y="0"/>
            <a:ext cx="8596313" cy="4857750"/>
            <a:chOff x="172" y="667"/>
            <a:chExt cx="5415" cy="3060"/>
          </a:xfrm>
        </p:grpSpPr>
        <p:sp>
          <p:nvSpPr>
            <p:cNvPr id="4098" name="Oval 2"/>
            <p:cNvSpPr>
              <a:spLocks noChangeAspect="1" noChangeArrowheads="1"/>
            </p:cNvSpPr>
            <p:nvPr/>
          </p:nvSpPr>
          <p:spPr bwMode="auto">
            <a:xfrm>
              <a:off x="2657" y="1539"/>
              <a:ext cx="1238" cy="1238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9" name="Oval 3"/>
            <p:cNvSpPr>
              <a:spLocks noChangeAspect="1" noChangeArrowheads="1"/>
            </p:cNvSpPr>
            <p:nvPr/>
          </p:nvSpPr>
          <p:spPr bwMode="auto">
            <a:xfrm>
              <a:off x="1916" y="1196"/>
              <a:ext cx="1928" cy="1928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0" name="Oval 4"/>
            <p:cNvSpPr>
              <a:spLocks noChangeAspect="1" noChangeArrowheads="1"/>
            </p:cNvSpPr>
            <p:nvPr/>
          </p:nvSpPr>
          <p:spPr bwMode="auto">
            <a:xfrm>
              <a:off x="3172" y="1808"/>
              <a:ext cx="1238" cy="1238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 flipH="1" flipV="1">
              <a:off x="3783" y="1810"/>
              <a:ext cx="31" cy="635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 flipH="1">
              <a:off x="3446" y="2444"/>
              <a:ext cx="367" cy="505"/>
            </a:xfrm>
            <a:prstGeom prst="line">
              <a:avLst/>
            </a:prstGeom>
            <a:noFill/>
            <a:ln w="31750">
              <a:solidFill>
                <a:srgbClr val="3366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auto">
            <a:xfrm>
              <a:off x="2540" y="1872"/>
              <a:ext cx="652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auto">
            <a:xfrm>
              <a:off x="5403" y="2897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243" y="1310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6" name="AutoShape 10"/>
            <p:cNvSpPr>
              <a:spLocks noChangeArrowheads="1"/>
            </p:cNvSpPr>
            <p:nvPr/>
          </p:nvSpPr>
          <p:spPr bwMode="auto">
            <a:xfrm rot="1017113" flipV="1">
              <a:off x="172" y="2146"/>
              <a:ext cx="5415" cy="28"/>
            </a:xfrm>
            <a:prstGeom prst="roundRect">
              <a:avLst>
                <a:gd name="adj" fmla="val 50000"/>
              </a:avLst>
            </a:prstGeom>
            <a:solidFill>
              <a:srgbClr val="FFFF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2880" y="2160"/>
              <a:ext cx="3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2967" y="2538"/>
              <a:ext cx="539" cy="283"/>
            </a:xfrm>
            <a:prstGeom prst="line">
              <a:avLst/>
            </a:prstGeom>
            <a:noFill/>
            <a:ln w="28575">
              <a:solidFill>
                <a:srgbClr val="00CC66"/>
              </a:solidFill>
              <a:round/>
              <a:headEnd type="stealth" w="med" len="lg"/>
              <a:tailEnd type="none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 flipH="1">
              <a:off x="1825" y="2683"/>
              <a:ext cx="367" cy="505"/>
            </a:xfrm>
            <a:prstGeom prst="line">
              <a:avLst/>
            </a:prstGeom>
            <a:noFill/>
            <a:ln w="31750">
              <a:solidFill>
                <a:srgbClr val="3366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auto">
            <a:xfrm>
              <a:off x="2568" y="1266"/>
              <a:ext cx="930" cy="1548"/>
            </a:xfrm>
            <a:custGeom>
              <a:avLst/>
              <a:gdLst/>
              <a:ahLst/>
              <a:cxnLst>
                <a:cxn ang="0">
                  <a:pos x="930" y="1548"/>
                </a:cxn>
                <a:cxn ang="0">
                  <a:pos x="180" y="986"/>
                </a:cxn>
                <a:cxn ang="0">
                  <a:pos x="0" y="0"/>
                </a:cxn>
              </a:cxnLst>
              <a:rect l="0" t="0" r="r" b="b"/>
              <a:pathLst>
                <a:path w="930" h="1548">
                  <a:moveTo>
                    <a:pt x="930" y="1548"/>
                  </a:moveTo>
                  <a:cubicBezTo>
                    <a:pt x="582" y="1344"/>
                    <a:pt x="354" y="1250"/>
                    <a:pt x="180" y="986"/>
                  </a:cubicBezTo>
                  <a:cubicBezTo>
                    <a:pt x="11" y="724"/>
                    <a:pt x="12" y="264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 flipH="1" flipV="1">
              <a:off x="2538" y="667"/>
              <a:ext cx="31" cy="635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AutoShape 16"/>
            <p:cNvSpPr>
              <a:spLocks noChangeArrowheads="1"/>
            </p:cNvSpPr>
            <p:nvPr/>
          </p:nvSpPr>
          <p:spPr bwMode="auto">
            <a:xfrm>
              <a:off x="2020" y="2126"/>
              <a:ext cx="1720" cy="68"/>
            </a:xfrm>
            <a:prstGeom prst="roundRect">
              <a:avLst>
                <a:gd name="adj" fmla="val 50000"/>
              </a:avLst>
            </a:prstGeom>
            <a:solidFill>
              <a:srgbClr val="CC3300"/>
            </a:solidFill>
            <a:ln w="31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2823" y="2103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2880" y="2160"/>
              <a:ext cx="936" cy="28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2880" y="2160"/>
              <a:ext cx="566" cy="78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 flipV="1">
              <a:off x="2880" y="1805"/>
              <a:ext cx="903" cy="35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>
              <a:off x="1512" y="2160"/>
              <a:ext cx="27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8" name="Oval 22"/>
            <p:cNvSpPr>
              <a:spLocks noChangeAspect="1" noChangeArrowheads="1"/>
            </p:cNvSpPr>
            <p:nvPr/>
          </p:nvSpPr>
          <p:spPr bwMode="auto">
            <a:xfrm rot="14179514">
              <a:off x="2816" y="1489"/>
              <a:ext cx="686" cy="974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34925" cmpd="dbl">
              <a:solidFill>
                <a:srgbClr val="FF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2880" y="2160"/>
              <a:ext cx="428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stealth" w="med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>
              <a:off x="3232" y="2071"/>
              <a:ext cx="531" cy="283"/>
            </a:xfrm>
            <a:prstGeom prst="line">
              <a:avLst/>
            </a:prstGeom>
            <a:noFill/>
            <a:ln w="28575">
              <a:solidFill>
                <a:srgbClr val="00CC66"/>
              </a:solidFill>
              <a:round/>
              <a:headEnd type="stealth" w="med" len="lg"/>
              <a:tailEnd type="none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3277" y="2160"/>
              <a:ext cx="539" cy="283"/>
            </a:xfrm>
            <a:prstGeom prst="line">
              <a:avLst/>
            </a:prstGeom>
            <a:noFill/>
            <a:ln w="28575">
              <a:solidFill>
                <a:srgbClr val="00CC66"/>
              </a:solidFill>
              <a:round/>
              <a:headEnd type="stealth" w="med" len="lg"/>
              <a:tailEnd type="none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Oval 26"/>
            <p:cNvSpPr>
              <a:spLocks noChangeAspect="1" noChangeArrowheads="1"/>
            </p:cNvSpPr>
            <p:nvPr/>
          </p:nvSpPr>
          <p:spPr bwMode="auto">
            <a:xfrm rot="14179514">
              <a:off x="2823" y="1700"/>
              <a:ext cx="471" cy="704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3" name="Oval 27"/>
            <p:cNvSpPr>
              <a:spLocks noChangeAspect="1" noChangeArrowheads="1"/>
            </p:cNvSpPr>
            <p:nvPr/>
          </p:nvSpPr>
          <p:spPr bwMode="auto">
            <a:xfrm rot="14179514">
              <a:off x="2942" y="1721"/>
              <a:ext cx="262" cy="616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4" name="Freeform 28"/>
            <p:cNvSpPr>
              <a:spLocks/>
            </p:cNvSpPr>
            <p:nvPr/>
          </p:nvSpPr>
          <p:spPr bwMode="auto">
            <a:xfrm>
              <a:off x="2172" y="1968"/>
              <a:ext cx="1584" cy="744"/>
            </a:xfrm>
            <a:custGeom>
              <a:avLst/>
              <a:gdLst/>
              <a:ahLst/>
              <a:cxnLst>
                <a:cxn ang="0">
                  <a:pos x="1584" y="378"/>
                </a:cxn>
                <a:cxn ang="0">
                  <a:pos x="656" y="80"/>
                </a:cxn>
                <a:cxn ang="0">
                  <a:pos x="0" y="744"/>
                </a:cxn>
              </a:cxnLst>
              <a:rect l="0" t="0" r="r" b="b"/>
              <a:pathLst>
                <a:path w="1584" h="744">
                  <a:moveTo>
                    <a:pt x="1584" y="378"/>
                  </a:moveTo>
                  <a:cubicBezTo>
                    <a:pt x="1350" y="264"/>
                    <a:pt x="892" y="0"/>
                    <a:pt x="656" y="80"/>
                  </a:cubicBezTo>
                  <a:cubicBezTo>
                    <a:pt x="410" y="168"/>
                    <a:pt x="138" y="540"/>
                    <a:pt x="0" y="7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5" name="Oval 29"/>
            <p:cNvSpPr>
              <a:spLocks noChangeAspect="1" noChangeArrowheads="1"/>
            </p:cNvSpPr>
            <p:nvPr/>
          </p:nvSpPr>
          <p:spPr bwMode="auto">
            <a:xfrm rot="14179514">
              <a:off x="2858" y="1738"/>
              <a:ext cx="399" cy="62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158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 flipH="1">
              <a:off x="3682" y="1100"/>
              <a:ext cx="367" cy="505"/>
            </a:xfrm>
            <a:prstGeom prst="line">
              <a:avLst/>
            </a:prstGeom>
            <a:noFill/>
            <a:ln w="31750">
              <a:solidFill>
                <a:srgbClr val="3366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 flipH="1" flipV="1">
              <a:off x="3195" y="3092"/>
              <a:ext cx="31" cy="635"/>
            </a:xfrm>
            <a:prstGeom prst="line">
              <a:avLst/>
            </a:prstGeom>
            <a:noFill/>
            <a:ln w="31750">
              <a:solidFill>
                <a:srgbClr val="FF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>
              <a:off x="1696" y="1123"/>
              <a:ext cx="539" cy="283"/>
            </a:xfrm>
            <a:prstGeom prst="line">
              <a:avLst/>
            </a:prstGeom>
            <a:noFill/>
            <a:ln w="28575">
              <a:solidFill>
                <a:srgbClr val="00CC66"/>
              </a:solidFill>
              <a:round/>
              <a:headEnd type="stealth" w="med" len="lg"/>
              <a:tailEnd type="none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Line 33"/>
            <p:cNvSpPr>
              <a:spLocks noChangeShapeType="1"/>
            </p:cNvSpPr>
            <p:nvPr/>
          </p:nvSpPr>
          <p:spPr bwMode="auto">
            <a:xfrm>
              <a:off x="1378" y="1621"/>
              <a:ext cx="539" cy="283"/>
            </a:xfrm>
            <a:prstGeom prst="line">
              <a:avLst/>
            </a:prstGeom>
            <a:noFill/>
            <a:ln w="28575">
              <a:solidFill>
                <a:srgbClr val="00CC66"/>
              </a:solidFill>
              <a:round/>
              <a:headEnd type="stealth" w="med" len="lg"/>
              <a:tailEnd type="none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30" name="Line 34"/>
            <p:cNvSpPr>
              <a:spLocks noChangeShapeType="1"/>
            </p:cNvSpPr>
            <p:nvPr/>
          </p:nvSpPr>
          <p:spPr bwMode="auto">
            <a:xfrm>
              <a:off x="1946" y="1686"/>
              <a:ext cx="398" cy="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Line 35"/>
            <p:cNvSpPr>
              <a:spLocks noChangeShapeType="1"/>
            </p:cNvSpPr>
            <p:nvPr/>
          </p:nvSpPr>
          <p:spPr bwMode="auto">
            <a:xfrm>
              <a:off x="1409" y="1404"/>
              <a:ext cx="539" cy="283"/>
            </a:xfrm>
            <a:prstGeom prst="line">
              <a:avLst/>
            </a:prstGeom>
            <a:noFill/>
            <a:ln w="28575">
              <a:solidFill>
                <a:srgbClr val="00CC66"/>
              </a:solidFill>
              <a:round/>
              <a:headEnd type="stealth" w="med" len="lg"/>
              <a:tailEnd type="none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32" name="Oval 36"/>
            <p:cNvSpPr>
              <a:spLocks noChangeAspect="1" noChangeArrowheads="1"/>
            </p:cNvSpPr>
            <p:nvPr/>
          </p:nvSpPr>
          <p:spPr bwMode="auto">
            <a:xfrm rot="14179514">
              <a:off x="2805" y="2086"/>
              <a:ext cx="147" cy="147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3" name="Line 37"/>
            <p:cNvSpPr>
              <a:spLocks noChangeShapeType="1"/>
            </p:cNvSpPr>
            <p:nvPr/>
          </p:nvSpPr>
          <p:spPr bwMode="auto">
            <a:xfrm>
              <a:off x="1409" y="1405"/>
              <a:ext cx="936" cy="28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arrow" w="lg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auto">
            <a:xfrm>
              <a:off x="1941" y="1685"/>
              <a:ext cx="406" cy="2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stealth" w="med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38" name="Oval 42"/>
          <p:cNvSpPr>
            <a:spLocks noChangeAspect="1" noChangeArrowheads="1"/>
          </p:cNvSpPr>
          <p:nvPr/>
        </p:nvSpPr>
        <p:spPr bwMode="auto">
          <a:xfrm>
            <a:off x="3646488" y="4489450"/>
            <a:ext cx="1854200" cy="1728788"/>
          </a:xfrm>
          <a:prstGeom prst="ellipse">
            <a:avLst/>
          </a:prstGeom>
          <a:solidFill>
            <a:schemeClr val="accent1">
              <a:alpha val="0"/>
            </a:schemeClr>
          </a:solidFill>
          <a:ln w="762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39" name="Oval 43"/>
          <p:cNvSpPr>
            <a:spLocks noChangeArrowheads="1"/>
          </p:cNvSpPr>
          <p:nvPr/>
        </p:nvSpPr>
        <p:spPr bwMode="auto">
          <a:xfrm>
            <a:off x="4114800" y="490061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 flipH="1">
            <a:off x="8650288" y="3429000"/>
            <a:ext cx="17462" cy="2916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>
            <a:off x="320675" y="5340350"/>
            <a:ext cx="8502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4" name="Oval 48"/>
          <p:cNvSpPr>
            <a:spLocks noChangeArrowheads="1"/>
          </p:cNvSpPr>
          <p:nvPr/>
        </p:nvSpPr>
        <p:spPr bwMode="auto">
          <a:xfrm flipH="1">
            <a:off x="8774113" y="5267325"/>
            <a:ext cx="144462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5" name="Oval 49"/>
          <p:cNvSpPr>
            <a:spLocks noChangeArrowheads="1"/>
          </p:cNvSpPr>
          <p:nvPr/>
        </p:nvSpPr>
        <p:spPr bwMode="auto">
          <a:xfrm>
            <a:off x="200025" y="5243513"/>
            <a:ext cx="179388" cy="1793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9" name="Freeform 53"/>
          <p:cNvSpPr>
            <a:spLocks/>
          </p:cNvSpPr>
          <p:nvPr/>
        </p:nvSpPr>
        <p:spPr bwMode="auto">
          <a:xfrm>
            <a:off x="279400" y="1193800"/>
            <a:ext cx="8572500" cy="5702300"/>
          </a:xfrm>
          <a:custGeom>
            <a:avLst/>
            <a:gdLst/>
            <a:ahLst/>
            <a:cxnLst>
              <a:cxn ang="0">
                <a:pos x="5400" y="2600"/>
              </a:cxn>
              <a:cxn ang="0">
                <a:pos x="2680" y="16"/>
              </a:cxn>
              <a:cxn ang="0">
                <a:pos x="8" y="2600"/>
              </a:cxn>
              <a:cxn ang="0">
                <a:pos x="1568" y="3552"/>
              </a:cxn>
              <a:cxn ang="0">
                <a:pos x="3344" y="2632"/>
              </a:cxn>
            </a:cxnLst>
            <a:rect l="0" t="0" r="r" b="b"/>
            <a:pathLst>
              <a:path w="5400" h="3592">
                <a:moveTo>
                  <a:pt x="5400" y="2600"/>
                </a:moveTo>
                <a:cubicBezTo>
                  <a:pt x="5376" y="1672"/>
                  <a:pt x="4992" y="33"/>
                  <a:pt x="2680" y="16"/>
                </a:cubicBezTo>
                <a:cubicBezTo>
                  <a:pt x="496" y="0"/>
                  <a:pt x="21" y="1656"/>
                  <a:pt x="8" y="2600"/>
                </a:cubicBezTo>
                <a:cubicBezTo>
                  <a:pt x="0" y="3200"/>
                  <a:pt x="792" y="3512"/>
                  <a:pt x="1568" y="3552"/>
                </a:cubicBezTo>
                <a:cubicBezTo>
                  <a:pt x="2344" y="3592"/>
                  <a:pt x="3272" y="3256"/>
                  <a:pt x="3344" y="2632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1" name="Freeform 55"/>
          <p:cNvSpPr>
            <a:spLocks/>
          </p:cNvSpPr>
          <p:nvPr/>
        </p:nvSpPr>
        <p:spPr bwMode="auto">
          <a:xfrm>
            <a:off x="280988" y="3810000"/>
            <a:ext cx="5295900" cy="1516063"/>
          </a:xfrm>
          <a:custGeom>
            <a:avLst/>
            <a:gdLst/>
            <a:ahLst/>
            <a:cxnLst>
              <a:cxn ang="0">
                <a:pos x="3336" y="947"/>
              </a:cxn>
              <a:cxn ang="0">
                <a:pos x="1572" y="19"/>
              </a:cxn>
              <a:cxn ang="0">
                <a:pos x="0" y="955"/>
              </a:cxn>
            </a:cxnLst>
            <a:rect l="0" t="0" r="r" b="b"/>
            <a:pathLst>
              <a:path w="3336" h="955">
                <a:moveTo>
                  <a:pt x="3336" y="947"/>
                </a:moveTo>
                <a:cubicBezTo>
                  <a:pt x="3264" y="179"/>
                  <a:pt x="2151" y="0"/>
                  <a:pt x="1572" y="19"/>
                </a:cubicBezTo>
                <a:cubicBezTo>
                  <a:pt x="727" y="47"/>
                  <a:pt x="151" y="280"/>
                  <a:pt x="0" y="955"/>
                </a:cubicBezTo>
              </a:path>
            </a:pathLst>
          </a:custGeom>
          <a:noFill/>
          <a:ln w="57150">
            <a:solidFill>
              <a:srgbClr val="00CC66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2" name="Freeform 56"/>
          <p:cNvSpPr>
            <a:spLocks/>
          </p:cNvSpPr>
          <p:nvPr/>
        </p:nvSpPr>
        <p:spPr bwMode="auto">
          <a:xfrm>
            <a:off x="292100" y="3797300"/>
            <a:ext cx="8585200" cy="2946400"/>
          </a:xfrm>
          <a:custGeom>
            <a:avLst/>
            <a:gdLst/>
            <a:ahLst/>
            <a:cxnLst>
              <a:cxn ang="0">
                <a:pos x="0" y="976"/>
              </a:cxn>
              <a:cxn ang="0">
                <a:pos x="2704" y="1840"/>
              </a:cxn>
              <a:cxn ang="0">
                <a:pos x="5400" y="976"/>
              </a:cxn>
              <a:cxn ang="0">
                <a:pos x="3728" y="0"/>
              </a:cxn>
              <a:cxn ang="0">
                <a:pos x="2056" y="960"/>
              </a:cxn>
              <a:cxn ang="0">
                <a:pos x="2088" y="1128"/>
              </a:cxn>
            </a:cxnLst>
            <a:rect l="0" t="0" r="r" b="b"/>
            <a:pathLst>
              <a:path w="5408" h="1856">
                <a:moveTo>
                  <a:pt x="0" y="976"/>
                </a:moveTo>
                <a:cubicBezTo>
                  <a:pt x="40" y="1352"/>
                  <a:pt x="968" y="1824"/>
                  <a:pt x="2704" y="1840"/>
                </a:cubicBezTo>
                <a:cubicBezTo>
                  <a:pt x="4424" y="1856"/>
                  <a:pt x="5396" y="1333"/>
                  <a:pt x="5400" y="976"/>
                </a:cubicBezTo>
                <a:cubicBezTo>
                  <a:pt x="5408" y="288"/>
                  <a:pt x="4328" y="0"/>
                  <a:pt x="3728" y="0"/>
                </a:cubicBezTo>
                <a:cubicBezTo>
                  <a:pt x="3175" y="0"/>
                  <a:pt x="2072" y="296"/>
                  <a:pt x="2056" y="960"/>
                </a:cubicBezTo>
                <a:cubicBezTo>
                  <a:pt x="2054" y="1121"/>
                  <a:pt x="2080" y="1120"/>
                  <a:pt x="2088" y="1128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0" name="Freeform 54"/>
          <p:cNvSpPr>
            <a:spLocks/>
          </p:cNvSpPr>
          <p:nvPr/>
        </p:nvSpPr>
        <p:spPr bwMode="auto">
          <a:xfrm>
            <a:off x="3530600" y="5346700"/>
            <a:ext cx="5346700" cy="147478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768" y="936"/>
              </a:cxn>
              <a:cxn ang="0">
                <a:pos x="3344" y="0"/>
              </a:cxn>
            </a:cxnLst>
            <a:rect l="0" t="0" r="r" b="b"/>
            <a:pathLst>
              <a:path w="3344" h="937">
                <a:moveTo>
                  <a:pt x="0" y="8"/>
                </a:moveTo>
                <a:cubicBezTo>
                  <a:pt x="72" y="776"/>
                  <a:pt x="1211" y="937"/>
                  <a:pt x="1768" y="936"/>
                </a:cubicBezTo>
                <a:cubicBezTo>
                  <a:pt x="2325" y="935"/>
                  <a:pt x="3200" y="648"/>
                  <a:pt x="3344" y="0"/>
                </a:cubicBezTo>
              </a:path>
            </a:pathLst>
          </a:custGeom>
          <a:noFill/>
          <a:ln w="57150">
            <a:solidFill>
              <a:srgbClr val="00CC66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3" name="Oval 57"/>
          <p:cNvSpPr>
            <a:spLocks noChangeAspect="1" noChangeArrowheads="1"/>
          </p:cNvSpPr>
          <p:nvPr/>
        </p:nvSpPr>
        <p:spPr bwMode="auto">
          <a:xfrm>
            <a:off x="3587750" y="4184650"/>
            <a:ext cx="3111500" cy="23368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85000"/>
              </a:lnSpc>
            </a:pPr>
            <a:r>
              <a:rPr lang="ru-RU" sz="1600" b="1" i="1">
                <a:latin typeface="Times New Roman" pitchFamily="18" charset="0"/>
              </a:rPr>
              <a:t>Две противоположных орбиты </a:t>
            </a:r>
          </a:p>
          <a:p>
            <a:pPr algn="r">
              <a:lnSpc>
                <a:spcPct val="85000"/>
              </a:lnSpc>
            </a:pPr>
            <a:r>
              <a:rPr lang="ru-RU" sz="1400" b="1" i="1">
                <a:latin typeface="Times New Roman" pitchFamily="18" charset="0"/>
              </a:rPr>
              <a:t>требу-</a:t>
            </a:r>
          </a:p>
          <a:p>
            <a:pPr algn="r">
              <a:lnSpc>
                <a:spcPct val="85000"/>
              </a:lnSpc>
            </a:pPr>
            <a:r>
              <a:rPr lang="ru-RU" sz="1400" b="1" i="1">
                <a:latin typeface="Times New Roman" pitchFamily="18" charset="0"/>
              </a:rPr>
              <a:t>шетов </a:t>
            </a:r>
          </a:p>
          <a:p>
            <a:pPr algn="r">
              <a:lnSpc>
                <a:spcPct val="85000"/>
              </a:lnSpc>
            </a:pPr>
            <a:r>
              <a:rPr lang="ru-RU" sz="1400" b="1" i="1">
                <a:latin typeface="Times New Roman" pitchFamily="18" charset="0"/>
              </a:rPr>
              <a:t>«пере-</a:t>
            </a:r>
          </a:p>
          <a:p>
            <a:pPr algn="r">
              <a:lnSpc>
                <a:spcPct val="85000"/>
              </a:lnSpc>
            </a:pPr>
            <a:r>
              <a:rPr lang="ru-RU" sz="1400" b="1" i="1">
                <a:latin typeface="Times New Roman" pitchFamily="18" charset="0"/>
              </a:rPr>
              <a:t>броса </a:t>
            </a:r>
          </a:p>
          <a:p>
            <a:pPr algn="r">
              <a:lnSpc>
                <a:spcPct val="85000"/>
              </a:lnSpc>
            </a:pPr>
            <a:r>
              <a:rPr lang="ru-RU" sz="1400" b="1" i="1">
                <a:latin typeface="Times New Roman" pitchFamily="18" charset="0"/>
              </a:rPr>
              <a:t> к Луне»</a:t>
            </a:r>
          </a:p>
          <a:p>
            <a:pPr algn="r">
              <a:lnSpc>
                <a:spcPct val="85000"/>
              </a:lnSpc>
            </a:pPr>
            <a:endParaRPr lang="ru-RU" sz="1400" b="1" i="1">
              <a:latin typeface="Times New Roman" pitchFamily="18" charset="0"/>
            </a:endParaRPr>
          </a:p>
        </p:txBody>
      </p:sp>
      <p:sp>
        <p:nvSpPr>
          <p:cNvPr id="4154" name="Oval 58"/>
          <p:cNvSpPr>
            <a:spLocks noChangeAspect="1" noChangeArrowheads="1"/>
          </p:cNvSpPr>
          <p:nvPr/>
        </p:nvSpPr>
        <p:spPr bwMode="auto">
          <a:xfrm>
            <a:off x="2446338" y="4186238"/>
            <a:ext cx="3073400" cy="2311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5" name="Oval 59"/>
          <p:cNvSpPr>
            <a:spLocks noChangeAspect="1" noChangeArrowheads="1"/>
          </p:cNvSpPr>
          <p:nvPr/>
        </p:nvSpPr>
        <p:spPr bwMode="auto">
          <a:xfrm>
            <a:off x="250825" y="1089025"/>
            <a:ext cx="8596313" cy="2519363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FF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6" name="Line 60"/>
          <p:cNvSpPr>
            <a:spLocks noChangeShapeType="1"/>
          </p:cNvSpPr>
          <p:nvPr/>
        </p:nvSpPr>
        <p:spPr bwMode="auto">
          <a:xfrm flipH="1">
            <a:off x="4572000" y="3608388"/>
            <a:ext cx="409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7" name="Line 61"/>
          <p:cNvSpPr>
            <a:spLocks noChangeShapeType="1"/>
          </p:cNvSpPr>
          <p:nvPr/>
        </p:nvSpPr>
        <p:spPr bwMode="auto">
          <a:xfrm flipH="1">
            <a:off x="476250" y="1089025"/>
            <a:ext cx="409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8" name="Oval 62"/>
          <p:cNvSpPr>
            <a:spLocks noChangeAspect="1" noChangeArrowheads="1"/>
          </p:cNvSpPr>
          <p:nvPr/>
        </p:nvSpPr>
        <p:spPr bwMode="auto">
          <a:xfrm>
            <a:off x="2411413" y="2259013"/>
            <a:ext cx="6435725" cy="2254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9" name="Oval 63"/>
          <p:cNvSpPr>
            <a:spLocks noChangeArrowheads="1"/>
          </p:cNvSpPr>
          <p:nvPr/>
        </p:nvSpPr>
        <p:spPr bwMode="auto">
          <a:xfrm flipH="1">
            <a:off x="8802688" y="2303463"/>
            <a:ext cx="144462" cy="144462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792163" y="3200400"/>
            <a:ext cx="81010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Ниже «вид траекторий сверху но с поворотом картины на 90</a:t>
            </a:r>
            <a:r>
              <a:rPr lang="en-US">
                <a:latin typeface="Arial Narrow" pitchFamily="34" charset="0"/>
              </a:rPr>
              <a:t>°</a:t>
            </a:r>
            <a:r>
              <a:rPr lang="ru-RU"/>
              <a:t>»</a:t>
            </a:r>
            <a:endParaRPr lang="en-US"/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0" y="0"/>
            <a:ext cx="9144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ru-RU" b="1" i="1">
                <a:latin typeface="Times New Roman" pitchFamily="18" charset="0"/>
              </a:rPr>
              <a:t>Всё это позволяет легко доказать (без сложных расчётов) возможность раз в 2-3 месяца использовать каждый «камень», летящий по такой замкнутой траектории, для обмена между массами на низкой околоземной орбите и массами на поверхности Луны! </a:t>
            </a: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 rot="-25936564">
            <a:off x="-400049" y="3525837"/>
            <a:ext cx="194945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i="1">
                <a:latin typeface="Times New Roman" pitchFamily="18" charset="0"/>
              </a:rPr>
              <a:t>Круговая орбита</a:t>
            </a:r>
          </a:p>
          <a:p>
            <a:pPr>
              <a:lnSpc>
                <a:spcPct val="75000"/>
              </a:lnSpc>
            </a:pPr>
            <a:r>
              <a:rPr lang="ru-RU" sz="1400" i="1">
                <a:latin typeface="Times New Roman" pitchFamily="18" charset="0"/>
              </a:rPr>
              <a:t>с малым отклонением от пл. экватора</a:t>
            </a: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 rot="1410" flipH="1">
            <a:off x="752475" y="5694363"/>
            <a:ext cx="282892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i="1">
                <a:latin typeface="Times New Roman" pitchFamily="18" charset="0"/>
              </a:rPr>
              <a:t>Круговая орбита</a:t>
            </a:r>
          </a:p>
          <a:p>
            <a:pPr algn="ctr">
              <a:lnSpc>
                <a:spcPct val="75000"/>
              </a:lnSpc>
            </a:pPr>
            <a:r>
              <a:rPr lang="ru-RU" sz="1400" i="1">
                <a:latin typeface="Times New Roman" pitchFamily="18" charset="0"/>
              </a:rPr>
              <a:t>с большим отклонением </a:t>
            </a:r>
          </a:p>
          <a:p>
            <a:pPr algn="ctr">
              <a:lnSpc>
                <a:spcPct val="75000"/>
              </a:lnSpc>
            </a:pPr>
            <a:r>
              <a:rPr lang="ru-RU" sz="1400" i="1">
                <a:latin typeface="Times New Roman" pitchFamily="18" charset="0"/>
              </a:rPr>
              <a:t>от пл. экватора</a:t>
            </a: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6740525" y="760413"/>
            <a:ext cx="240347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b="1" i="1">
                <a:latin typeface="Times New Roman" pitchFamily="18" charset="0"/>
              </a:rPr>
              <a:t>Хотя может показаться, что это возможно и два раза в месяц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1692275" y="936625"/>
            <a:ext cx="5903913" cy="49752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 smtClean="0"/>
              <a:t>Массы всех </a:t>
            </a:r>
          </a:p>
          <a:p>
            <a:r>
              <a:rPr lang="ru-RU" dirty="0"/>
              <a:t>г</a:t>
            </a:r>
            <a:r>
              <a:rPr lang="ru-RU" dirty="0" smtClean="0"/>
              <a:t>рузов и </a:t>
            </a:r>
          </a:p>
          <a:p>
            <a:r>
              <a:rPr lang="ru-RU" dirty="0"/>
              <a:t>п</a:t>
            </a:r>
            <a:r>
              <a:rPr lang="ru-RU" dirty="0" smtClean="0"/>
              <a:t>однимаемого </a:t>
            </a:r>
          </a:p>
          <a:p>
            <a:r>
              <a:rPr lang="ru-RU" dirty="0" smtClean="0"/>
              <a:t>спутника равны.</a:t>
            </a:r>
            <a:endParaRPr lang="ru-RU" dirty="0"/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4572000" y="1989138"/>
            <a:ext cx="2879725" cy="28797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5399088" y="2546350"/>
            <a:ext cx="1908175" cy="176371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sz="4000"/>
              <a:t>Космический требушет, </a:t>
            </a:r>
            <a:br>
              <a:rPr lang="ru-RU" sz="4000"/>
            </a:br>
            <a:r>
              <a:rPr lang="ru-RU" sz="1800"/>
              <a:t>его орбита и сопряжённые с нею орбиты его обменных космических грузов</a:t>
            </a: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5492750" y="2852738"/>
            <a:ext cx="115093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Земля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7235825" y="34290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7235825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7524750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5318125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8742363" y="0"/>
            <a:ext cx="528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88686" y="6008913"/>
            <a:ext cx="9521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Есть возможность в момент прохождения точки касания орбит переложить спутник с самой низкой орбиты из трёх на самую высокую. При этом один груз с конца пращи переходит на нижнюю орбиту, а груз с верхней орбиты переходит на конец пращи.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1.48148E-6 C -3.33333E-6 0.11574 -0.07083 0.21018 -0.15764 0.21018 C -0.24444 0.21018 -0.31493 0.11574 -0.31493 1.48148E-6 C -0.31493 -0.11597 -0.24444 -0.20996 -0.15764 -0.20996 C -0.07083 -0.20996 -3.33333E-6 -0.11597 -3.33333E-6 1.48148E-6 Z " pathEditMode="relative" rAng="5400000" ptsTypes="fffff">
                                      <p:cBhvr>
                                        <p:cTn id="8" dur="3000" spd="-100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2.22428E-6 C -3.33333E-6 0.19926 -0.14479 0.36214 -0.32291 0.36214 C -0.50069 0.36214 -0.64548 0.19926 -0.64548 2.22428E-6 C -0.64548 -0.20042 -0.50069 -0.36214 -0.32291 -0.36214 C -0.14479 -0.36214 -3.33333E-6 -0.20042 -3.33333E-6 2.22428E-6 Z " pathEditMode="relative" rAng="5400000" ptsTypes="fffff">
                                      <p:cBhvr>
                                        <p:cTn id="10" dur="5000" spd="-100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61111E-6 1.85185E-6 C -3.61111E-6 0.07083 -0.04895 0.12916 -0.10694 0.12916 C -0.16441 0.12916 -0.20902 0.07083 -0.20902 1.85185E-6 C -0.20902 -0.07084 -0.16441 -0.12824 -0.10694 -0.12824 C -0.04895 -0.12824 -3.61111E-6 -0.07084 -3.61111E-6 1.85185E-6 Z " pathEditMode="relative" rAng="5400000" ptsTypes="fffff">
                                      <p:cBhvr>
                                        <p:cTn id="12" dur="2000" spd="-100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5E-6 3.7037E-7 C -0.00121 0.0706 0.04844 0.12893 0.10729 0.12986 C 0.16545 0.12986 0.21059 0.07037 0.21059 3.7037E-7 C 0.21059 -0.07107 0.16528 -0.12708 0.10729 -0.12708 C 0.04896 -0.12708 -0.00121 -0.07107 -2.5E-6 3.7037E-7 Z " pathEditMode="relative" rAng="-16200000" ptsTypes="fffff">
                                      <p:cBhvr>
                                        <p:cTn id="14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8" grpId="1" animBg="1"/>
      <p:bldP spid="5129" grpId="0" animBg="1"/>
      <p:bldP spid="5130" grpId="0" animBg="1"/>
      <p:bldP spid="51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2681288" y="2393950"/>
            <a:ext cx="935037" cy="287338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5F5F5F">
              <a:alpha val="11000"/>
            </a:srgbClr>
          </a:solidFill>
          <a:ln w="15875">
            <a:solidFill>
              <a:srgbClr val="777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987675" y="2420938"/>
            <a:ext cx="288925" cy="287337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1660525" y="2562225"/>
            <a:ext cx="3343275" cy="63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468313" y="2565400"/>
            <a:ext cx="5327650" cy="532765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ЦМ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003800" y="4508500"/>
            <a:ext cx="3455988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-225425" y="1"/>
            <a:ext cx="6597650" cy="1524000"/>
          </a:xfrm>
        </p:spPr>
        <p:txBody>
          <a:bodyPr/>
          <a:lstStyle/>
          <a:p>
            <a:r>
              <a:rPr lang="ru-RU" sz="2800" b="1" dirty="0">
                <a:latin typeface="Arial Narrow" pitchFamily="34" charset="0"/>
              </a:rPr>
              <a:t>Идеальный способ разгона космического аппарата без отдачи и рывков это</a:t>
            </a:r>
            <a:r>
              <a:rPr lang="ru-RU" sz="2400" b="1" dirty="0">
                <a:latin typeface="Arial Narrow" pitchFamily="34" charset="0"/>
              </a:rPr>
              <a:t> объединение подхвата и отпускания </a:t>
            </a:r>
            <a:r>
              <a:rPr lang="ru-RU" sz="2400" b="1" u="sng" dirty="0">
                <a:latin typeface="Arial Narrow" pitchFamily="34" charset="0"/>
              </a:rPr>
              <a:t>равных по массе</a:t>
            </a:r>
            <a:r>
              <a:rPr lang="ru-RU" sz="2400" b="1" dirty="0">
                <a:latin typeface="Arial Narrow" pitchFamily="34" charset="0"/>
              </a:rPr>
              <a:t> КА в одном моменте запуска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011863" y="1412875"/>
            <a:ext cx="3132137" cy="3095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Можно применить равно напряжённый по всему объёму канат (переменного сечения по функции Гаусса) без демпфирующих устройств, поэтому надёжный.</a:t>
            </a:r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3203575" y="2708275"/>
            <a:ext cx="144463" cy="3808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472"/>
              </a:cxn>
              <a:cxn ang="0">
                <a:pos x="34" y="688"/>
              </a:cxn>
              <a:cxn ang="0">
                <a:pos x="47" y="1030"/>
              </a:cxn>
              <a:cxn ang="0">
                <a:pos x="76" y="1323"/>
              </a:cxn>
              <a:cxn ang="0">
                <a:pos x="89" y="1572"/>
              </a:cxn>
              <a:cxn ang="0">
                <a:pos x="66" y="1838"/>
              </a:cxn>
              <a:cxn ang="0">
                <a:pos x="43" y="2142"/>
              </a:cxn>
              <a:cxn ang="0">
                <a:pos x="38" y="2399"/>
              </a:cxn>
            </a:cxnLst>
            <a:rect l="0" t="0" r="r" b="b"/>
            <a:pathLst>
              <a:path w="91" h="2399">
                <a:moveTo>
                  <a:pt x="0" y="0"/>
                </a:moveTo>
                <a:cubicBezTo>
                  <a:pt x="5" y="79"/>
                  <a:pt x="22" y="357"/>
                  <a:pt x="28" y="472"/>
                </a:cubicBezTo>
                <a:cubicBezTo>
                  <a:pt x="34" y="587"/>
                  <a:pt x="31" y="595"/>
                  <a:pt x="34" y="688"/>
                </a:cubicBezTo>
                <a:cubicBezTo>
                  <a:pt x="37" y="781"/>
                  <a:pt x="40" y="924"/>
                  <a:pt x="47" y="1030"/>
                </a:cubicBezTo>
                <a:cubicBezTo>
                  <a:pt x="54" y="1136"/>
                  <a:pt x="68" y="1233"/>
                  <a:pt x="76" y="1323"/>
                </a:cubicBezTo>
                <a:cubicBezTo>
                  <a:pt x="83" y="1414"/>
                  <a:pt x="91" y="1486"/>
                  <a:pt x="89" y="1572"/>
                </a:cubicBezTo>
                <a:cubicBezTo>
                  <a:pt x="88" y="1657"/>
                  <a:pt x="74" y="1743"/>
                  <a:pt x="66" y="1838"/>
                </a:cubicBezTo>
                <a:cubicBezTo>
                  <a:pt x="58" y="1932"/>
                  <a:pt x="47" y="2048"/>
                  <a:pt x="43" y="2142"/>
                </a:cubicBezTo>
                <a:cubicBezTo>
                  <a:pt x="38" y="2235"/>
                  <a:pt x="39" y="2346"/>
                  <a:pt x="38" y="239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2916238" y="2708275"/>
            <a:ext cx="142875" cy="3816350"/>
          </a:xfrm>
          <a:custGeom>
            <a:avLst/>
            <a:gdLst/>
            <a:ahLst/>
            <a:cxnLst>
              <a:cxn ang="0">
                <a:pos x="90" y="0"/>
              </a:cxn>
              <a:cxn ang="0">
                <a:pos x="65" y="484"/>
              </a:cxn>
              <a:cxn ang="0">
                <a:pos x="59" y="688"/>
              </a:cxn>
              <a:cxn ang="0">
                <a:pos x="43" y="1032"/>
              </a:cxn>
              <a:cxn ang="0">
                <a:pos x="15" y="1326"/>
              </a:cxn>
              <a:cxn ang="0">
                <a:pos x="2" y="1575"/>
              </a:cxn>
              <a:cxn ang="0">
                <a:pos x="25" y="1842"/>
              </a:cxn>
              <a:cxn ang="0">
                <a:pos x="48" y="2146"/>
              </a:cxn>
              <a:cxn ang="0">
                <a:pos x="52" y="2404"/>
              </a:cxn>
            </a:cxnLst>
            <a:rect l="0" t="0" r="r" b="b"/>
            <a:pathLst>
              <a:path w="90" h="2404">
                <a:moveTo>
                  <a:pt x="90" y="0"/>
                </a:moveTo>
                <a:cubicBezTo>
                  <a:pt x="86" y="81"/>
                  <a:pt x="70" y="369"/>
                  <a:pt x="65" y="484"/>
                </a:cubicBezTo>
                <a:cubicBezTo>
                  <a:pt x="60" y="599"/>
                  <a:pt x="63" y="597"/>
                  <a:pt x="59" y="688"/>
                </a:cubicBezTo>
                <a:cubicBezTo>
                  <a:pt x="55" y="779"/>
                  <a:pt x="50" y="926"/>
                  <a:pt x="43" y="1032"/>
                </a:cubicBezTo>
                <a:cubicBezTo>
                  <a:pt x="36" y="1138"/>
                  <a:pt x="22" y="1235"/>
                  <a:pt x="15" y="1326"/>
                </a:cubicBezTo>
                <a:cubicBezTo>
                  <a:pt x="8" y="1417"/>
                  <a:pt x="0" y="1489"/>
                  <a:pt x="2" y="1575"/>
                </a:cubicBezTo>
                <a:cubicBezTo>
                  <a:pt x="3" y="1660"/>
                  <a:pt x="17" y="1747"/>
                  <a:pt x="25" y="1842"/>
                </a:cubicBezTo>
                <a:cubicBezTo>
                  <a:pt x="33" y="1936"/>
                  <a:pt x="43" y="2052"/>
                  <a:pt x="48" y="2146"/>
                </a:cubicBezTo>
                <a:cubicBezTo>
                  <a:pt x="52" y="2240"/>
                  <a:pt x="51" y="2351"/>
                  <a:pt x="52" y="24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916238" y="6453188"/>
            <a:ext cx="4318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V="1">
            <a:off x="1042988" y="2565400"/>
            <a:ext cx="576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V="1">
            <a:off x="3276600" y="2565400"/>
            <a:ext cx="576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5364163" y="2565400"/>
            <a:ext cx="576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5076825" y="2420938"/>
            <a:ext cx="288925" cy="287337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1692275" y="3789363"/>
            <a:ext cx="2879725" cy="280828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 rot="16200000">
            <a:off x="2055813" y="3783012"/>
            <a:ext cx="209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Сечение каната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4716463" y="3068638"/>
            <a:ext cx="431800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H="1">
            <a:off x="2484438" y="2924175"/>
            <a:ext cx="1800225" cy="352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 rot="1560201">
            <a:off x="2268538" y="6308725"/>
            <a:ext cx="4318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003800" y="4508500"/>
            <a:ext cx="414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b="1"/>
              <a:t>S =S</a:t>
            </a:r>
            <a:r>
              <a:rPr lang="en-US" sz="2800" b="1" baseline="-30000"/>
              <a:t>0</a:t>
            </a:r>
            <a:r>
              <a:rPr lang="en-US" sz="4400" b="1"/>
              <a:t>e</a:t>
            </a:r>
            <a:r>
              <a:rPr lang="en-US" sz="4400" b="1" baseline="30000"/>
              <a:t>-(R/R</a:t>
            </a:r>
            <a:r>
              <a:rPr lang="en-US" sz="2800" b="1" baseline="16000"/>
              <a:t>0</a:t>
            </a:r>
            <a:r>
              <a:rPr lang="en-US" sz="4400" b="1" baseline="30000"/>
              <a:t>)</a:t>
            </a:r>
            <a:r>
              <a:rPr lang="en-US" sz="2400" b="1" baseline="100000"/>
              <a:t>2</a:t>
            </a:r>
            <a:r>
              <a:rPr lang="en-US" sz="4400" b="1" baseline="30000"/>
              <a:t>/2</a:t>
            </a:r>
            <a:endParaRPr lang="ru-RU" sz="4400" b="1" baseline="30000"/>
          </a:p>
        </p:txBody>
      </p:sp>
      <p:sp>
        <p:nvSpPr>
          <p:cNvPr id="12310" name="Freeform 22"/>
          <p:cNvSpPr>
            <a:spLocks/>
          </p:cNvSpPr>
          <p:nvPr/>
        </p:nvSpPr>
        <p:spPr bwMode="auto">
          <a:xfrm>
            <a:off x="5868988" y="3467100"/>
            <a:ext cx="1846262" cy="969963"/>
          </a:xfrm>
          <a:custGeom>
            <a:avLst/>
            <a:gdLst/>
            <a:ahLst/>
            <a:cxnLst>
              <a:cxn ang="0">
                <a:pos x="1163" y="0"/>
              </a:cxn>
              <a:cxn ang="0">
                <a:pos x="167" y="16"/>
              </a:cxn>
              <a:cxn ang="0">
                <a:pos x="0" y="611"/>
              </a:cxn>
            </a:cxnLst>
            <a:rect l="0" t="0" r="r" b="b"/>
            <a:pathLst>
              <a:path w="1163" h="611">
                <a:moveTo>
                  <a:pt x="1163" y="0"/>
                </a:moveTo>
                <a:lnTo>
                  <a:pt x="167" y="16"/>
                </a:lnTo>
                <a:lnTo>
                  <a:pt x="0" y="61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779838" y="5321300"/>
            <a:ext cx="53641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Arial Narrow" pitchFamily="34" charset="0"/>
              </a:rPr>
              <a:t>Это позволяет в 2-3 раза увеличить концевую скорость по сравнению с разрывной скоростью материала каната. Но это потребует многократного увеличения массы каната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3779838" y="6165850"/>
            <a:ext cx="5200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Разрывная скорость </a:t>
            </a:r>
            <a:r>
              <a:rPr lang="en-US"/>
              <a:t>V</a:t>
            </a:r>
            <a:r>
              <a:rPr lang="en-US" baseline="-25000"/>
              <a:t>p</a:t>
            </a:r>
            <a:r>
              <a:rPr lang="en-US"/>
              <a:t> = √</a:t>
            </a:r>
            <a:r>
              <a:rPr lang="el-GR"/>
              <a:t>σ</a:t>
            </a:r>
            <a:r>
              <a:rPr lang="en-US"/>
              <a:t>/</a:t>
            </a:r>
            <a:r>
              <a:rPr lang="el-GR"/>
              <a:t>ρ</a:t>
            </a:r>
            <a:r>
              <a:rPr lang="en-US"/>
              <a:t> (</a:t>
            </a:r>
            <a:r>
              <a:rPr lang="ru-RU"/>
              <a:t>корень из предела прочности, деленного на плотность</a:t>
            </a:r>
            <a:r>
              <a:rPr lang="en-US"/>
              <a:t>)</a:t>
            </a:r>
            <a:endParaRPr lang="el-GR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6156325" y="0"/>
            <a:ext cx="2987675" cy="1484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6156325" y="0"/>
            <a:ext cx="2987675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Arial Narrow" pitchFamily="34" charset="0"/>
              </a:rPr>
              <a:t>На современных материалах для канатов ( и даже тех, что существуют уже лет 30 ) можно достичь концевых скоростей больших 3 км/с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0" y="4872038"/>
            <a:ext cx="1641475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0</a:t>
            </a:r>
            <a:r>
              <a:rPr lang="ru-RU" b="1"/>
              <a:t> – радиус на котором достигается скорость вращения равная разрывной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6710363" y="622935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7" name="AutoShape 29"/>
          <p:cNvSpPr>
            <a:spLocks noChangeArrowheads="1"/>
          </p:cNvSpPr>
          <p:nvPr/>
        </p:nvSpPr>
        <p:spPr bwMode="auto">
          <a:xfrm>
            <a:off x="107950" y="2420938"/>
            <a:ext cx="935038" cy="287337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18" name="AutoShape 30"/>
          <p:cNvSpPr>
            <a:spLocks noChangeArrowheads="1"/>
          </p:cNvSpPr>
          <p:nvPr/>
        </p:nvSpPr>
        <p:spPr bwMode="auto">
          <a:xfrm rot="1517141">
            <a:off x="3851275" y="2708275"/>
            <a:ext cx="935038" cy="287338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 flipV="1">
            <a:off x="2995613" y="2597150"/>
            <a:ext cx="276225" cy="1588"/>
          </a:xfrm>
          <a:prstGeom prst="line">
            <a:avLst/>
          </a:prstGeom>
          <a:noFill/>
          <a:ln w="15875">
            <a:solidFill>
              <a:srgbClr val="7777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 flipV="1">
            <a:off x="3051175" y="2682875"/>
            <a:ext cx="171450" cy="1588"/>
          </a:xfrm>
          <a:prstGeom prst="line">
            <a:avLst/>
          </a:prstGeom>
          <a:noFill/>
          <a:ln w="15875">
            <a:solidFill>
              <a:srgbClr val="7777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0" y="1509486"/>
            <a:ext cx="5950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Т.е. берём КА с одной орбиты и перекладываем на другую, у которой скорость в том же месте больше на удвоенную линейную скорость вращения груза.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1692275" y="936625"/>
            <a:ext cx="5903913" cy="49752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         5 </a:t>
            </a:r>
            <a:r>
              <a:rPr lang="ru-RU" dirty="0" smtClean="0"/>
              <a:t>секунд для Вас, </a:t>
            </a:r>
            <a:r>
              <a:rPr lang="ru-RU" dirty="0"/>
              <a:t>					</a:t>
            </a:r>
          </a:p>
          <a:p>
            <a:pPr algn="r"/>
            <a:r>
              <a:rPr lang="ru-RU" sz="1600" dirty="0"/>
              <a:t> или    </a:t>
            </a:r>
            <a:r>
              <a:rPr lang="ru-RU" sz="1600" dirty="0" smtClean="0"/>
              <a:t>часов в реальности</a:t>
            </a:r>
            <a:r>
              <a:rPr lang="ru-RU" dirty="0"/>
              <a:t>				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4572000" y="1989138"/>
            <a:ext cx="2879725" cy="2879725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  </a:t>
            </a:r>
            <a:r>
              <a:rPr lang="ru-RU" sz="1600" dirty="0"/>
              <a:t>3 </a:t>
            </a:r>
            <a:r>
              <a:rPr lang="ru-RU" sz="1600" dirty="0" smtClean="0"/>
              <a:t>секунды</a:t>
            </a:r>
          </a:p>
          <a:p>
            <a:pPr algn="ctr"/>
            <a:r>
              <a:rPr lang="ru-RU" sz="1600" dirty="0"/>
              <a:t>и</a:t>
            </a:r>
            <a:r>
              <a:rPr lang="ru-RU" sz="1600" dirty="0" smtClean="0"/>
              <a:t>ли часа</a:t>
            </a:r>
            <a:endParaRPr lang="ru-RU" sz="1600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5399088" y="2546350"/>
            <a:ext cx="1908175" cy="176371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     2 сек.</a:t>
            </a:r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 sz="900"/>
          </a:p>
          <a:p>
            <a:pPr algn="ctr"/>
            <a:endParaRPr lang="ru-RU" sz="90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5025"/>
          </a:xfrm>
        </p:spPr>
        <p:txBody>
          <a:bodyPr/>
          <a:lstStyle/>
          <a:p>
            <a:r>
              <a:rPr lang="ru-RU" sz="4000"/>
              <a:t>Космический требушет, </a:t>
            </a:r>
            <a:br>
              <a:rPr lang="ru-RU" sz="4000"/>
            </a:br>
            <a:r>
              <a:rPr lang="ru-RU" sz="2400"/>
              <a:t>кратность периодов обращения по орбитам</a:t>
            </a: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5492750" y="2852738"/>
            <a:ext cx="115093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Земля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7305675" y="3414713"/>
            <a:ext cx="301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7235825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7524750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716330" y="5929766"/>
            <a:ext cx="34276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dirty="0" smtClean="0"/>
              <a:t>Вычислим период повторения</a:t>
            </a:r>
          </a:p>
          <a:p>
            <a:pPr algn="r"/>
            <a:r>
              <a:rPr lang="ru-RU" dirty="0" smtClean="0"/>
              <a:t>2х5х3 </a:t>
            </a:r>
            <a:r>
              <a:rPr lang="ru-RU" dirty="0"/>
              <a:t>= 30 (сек.)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8742363" y="0"/>
            <a:ext cx="528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1.48148E-6 C -3.33333E-6 0.11574 -0.07083 0.21018 -0.15764 0.21018 C -0.24444 0.21018 -0.31493 0.11574 -0.31493 1.48148E-6 C -0.31493 -0.11597 -0.24444 -0.20996 -0.15764 -0.20996 C -0.07083 -0.20996 -3.33333E-6 -0.11597 -3.33333E-6 1.48148E-6 Z " pathEditMode="relative" rAng="5400000" ptsTypes="fffff">
                                      <p:cBhvr>
                                        <p:cTn id="12" dur="3000" spd="-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2.22428E-6 C -3.33333E-6 0.19926 -0.14479 0.36214 -0.32291 0.36214 C -0.50069 0.36214 -0.64548 0.19926 -0.64548 2.22428E-6 C -0.64548 -0.20042 -0.50069 -0.36214 -0.32291 -0.36214 C -0.14479 -0.36214 -3.33333E-6 -0.20042 -3.33333E-6 2.22428E-6 Z " pathEditMode="relative" rAng="5400000" ptsTypes="fffff">
                                      <p:cBhvr>
                                        <p:cTn id="14" dur="5000" spd="-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61111E-6 1.85185E-6 C -3.61111E-6 0.07083 -0.04895 0.12916 -0.10694 0.12916 C -0.16441 0.12916 -0.20902 0.07083 -0.20902 1.85185E-6 C -0.20902 -0.07084 -0.16441 -0.12824 -0.10694 -0.12824 C -0.04895 -0.12824 -3.61111E-6 -0.07084 -3.61111E-6 1.85185E-6 Z " pathEditMode="relative" rAng="5400000" ptsTypes="fffff">
                                      <p:cBhvr>
                                        <p:cTn id="16" dur="2000" spd="-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199" grpId="1" animBg="1"/>
      <p:bldP spid="8200" grpId="0" animBg="1"/>
      <p:bldP spid="8200" grpId="1" animBg="1"/>
      <p:bldP spid="8201" grpId="0" animBg="1"/>
      <p:bldP spid="820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1724025" y="941388"/>
            <a:ext cx="5727700" cy="49752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4500563" y="1989138"/>
            <a:ext cx="2874962" cy="28797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5399088" y="2546350"/>
            <a:ext cx="1908175" cy="176371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327150"/>
          </a:xfrm>
        </p:spPr>
        <p:txBody>
          <a:bodyPr/>
          <a:lstStyle/>
          <a:p>
            <a:r>
              <a:rPr lang="ru-RU" sz="4000"/>
              <a:t>Космический требушет, </a:t>
            </a:r>
            <a:br>
              <a:rPr lang="ru-RU" sz="4000"/>
            </a:br>
            <a:r>
              <a:rPr lang="ru-RU" sz="1800"/>
              <a:t>для максимального повышения производительности нашей обменной космической транспортной системы нам надо задействовать (т.е. занять) все возможные местоположения для обменных космических грузов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5492750" y="2852738"/>
            <a:ext cx="115093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Земля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7304088" y="341471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7235825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7524750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5318125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7740650" y="35718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7956550" y="37877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8172450" y="40036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8367713" y="4219575"/>
            <a:ext cx="150812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8742363" y="0"/>
            <a:ext cx="528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1.48148E-6 C -3.33333E-6 0.11574 -0.07083 0.21018 -0.15764 0.21018 C -0.24444 0.21018 -0.31493 0.11574 -0.31493 1.48148E-6 C -0.31493 -0.11597 -0.24444 -0.20996 -0.15764 -0.20996 C -0.07083 -0.20996 -3.33333E-6 -0.11597 -3.33333E-6 1.48148E-6 Z " pathEditMode="relative" rAng="5400000" ptsTypes="fffff">
                                      <p:cBhvr>
                                        <p:cTn id="8" dur="3000" spd="-100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1597 -0.00023 C -0.01597 0.19908 -0.15729 0.36185 -0.33107 0.36185 C -0.50468 0.36185 -0.64583 0.19908 -0.64583 -0.00023 C -0.64583 -0.20069 -0.50468 -0.36231 -0.33107 -0.36231 C -0.15729 -0.36231 -0.01597 -0.20069 -0.01597 -0.00023 Z " pathEditMode="relative" rAng="5400000" ptsTypes="fffff">
                                      <p:cBhvr>
                                        <p:cTn id="10" dur="5000" spd="-100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61111E-6 1.85185E-6 C -3.61111E-6 0.07083 -0.04895 0.12916 -0.10694 0.12916 C -0.16441 0.12916 -0.20902 0.07083 -0.20902 1.85185E-6 C -0.20902 -0.07084 -0.16441 -0.12824 -0.10694 -0.12824 C -0.04895 -0.12824 -3.61111E-6 -0.07084 -3.61111E-6 1.85185E-6 Z " pathEditMode="relative" rAng="5400000" ptsTypes="fffff">
                                      <p:cBhvr>
                                        <p:cTn id="12" dur="2000" spd="-100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5E-6 3.7037E-7 C -0.00121 0.0706 0.04844 0.12893 0.10729 0.12986 C 0.16545 0.12986 0.21059 0.07037 0.21059 3.7037E-7 C 0.21059 -0.07107 0.16528 -0.12708 0.10729 -0.12708 C 0.04896 -0.12708 -0.00121 -0.07107 -2.5E-6 3.7037E-7 Z " pathEditMode="relative" rAng="-16200000" ptsTypes="fffff">
                                      <p:cBhvr>
                                        <p:cTn id="14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path" presetSubtype="0" repeatCount="indefinite" fill="hold" grpId="0" nodeType="withEffect">
                                  <p:stCondLst>
                                    <p:cond delay="4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3958 -0.03168 C -0.03958 0.16763 -0.17986 0.33041 -0.35226 0.33041 C -0.52431 0.33041 -0.66441 0.16763 -0.66441 -0.03168 C -0.66441 -0.23214 -0.52431 -0.39376 -0.35226 -0.39376 C -0.17986 -0.39376 -0.03958 -0.23214 -0.03958 -0.03168 Z " pathEditMode="relative" rAng="5400000" ptsTypes="fffff">
                                      <p:cBhvr>
                                        <p:cTn id="16" dur="5000" spd="-100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path" presetSubtype="0" repeatCount="indefinite" fill="hold" grpId="0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6319 -0.06312 C -0.06319 0.13618 -0.20364 0.29919 -0.37604 0.29919 C -0.54809 0.29919 -0.68785 0.13618 -0.68785 -0.06312 C -0.68785 -0.26335 -0.54809 -0.42451 -0.37604 -0.42451 C -0.20364 -0.42451 -0.06319 -0.26335 -0.06319 -0.06312 Z " pathEditMode="relative" rAng="5400000" ptsTypes="fffff">
                                      <p:cBhvr>
                                        <p:cTn id="18" dur="5000" spd="-100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pat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868 -0.09456 C -0.0868 0.10058 -0.22916 0.26567 -0.40173 0.26567 C -0.57413 0.26567 -0.71163 0.10058 -0.71163 -0.09456 C -0.71163 -0.29364 -0.57413 -0.45341 -0.40173 -0.45341 C -0.22916 -0.45341 -0.0868 -0.29364 -0.0868 -0.09456 Z " pathEditMode="relative" rAng="5400000" ptsTypes="fffff">
                                      <p:cBhvr>
                                        <p:cTn id="20" dur="5000" spd="-100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10851 -0.12601 C -0.10851 0.07352 -0.25069 0.23653 -0.42361 0.23653 C -0.59549 0.23653 -0.73437 0.07352 -0.73437 -0.12601 C -0.73437 -0.32671 -0.59549 -0.4881 -0.42361 -0.4881 C -0.25069 -0.4881 -0.10851 -0.32671 -0.10851 -0.12601 Z " pathEditMode="relative" rAng="5400000" ptsTypes="fffff">
                                      <p:cBhvr>
                                        <p:cTn id="22" dur="5000" spd="-100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3" grpId="1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92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1692275" y="936625"/>
            <a:ext cx="5903913" cy="49752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4572000" y="1989138"/>
            <a:ext cx="2879725" cy="28797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5399088" y="2546350"/>
            <a:ext cx="1908175" cy="176371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92175"/>
          </a:xfrm>
        </p:spPr>
        <p:txBody>
          <a:bodyPr/>
          <a:lstStyle/>
          <a:p>
            <a:r>
              <a:rPr lang="ru-RU" sz="1800" b="1"/>
              <a:t>сектора равны по площади, так как процесс обмена космических грузов должен быть периодическим, а время пролёта сектора по второму закону Кеплера пропорционально площади сектора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5492750" y="2852738"/>
            <a:ext cx="115093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Земля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7235825" y="34290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7235825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7524750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8742363" y="0"/>
            <a:ext cx="528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2090057" y="943429"/>
            <a:ext cx="3977368" cy="2452234"/>
          </a:xfrm>
          <a:custGeom>
            <a:avLst/>
            <a:gdLst>
              <a:gd name="connsiteX0" fmla="*/ 10000 w 10000"/>
              <a:gd name="connsiteY0" fmla="*/ 10000 h 10000"/>
              <a:gd name="connsiteX1" fmla="*/ 6240 w 10000"/>
              <a:gd name="connsiteY1" fmla="*/ 0 h 10000"/>
              <a:gd name="connsiteX2" fmla="*/ 3026 w 10000"/>
              <a:gd name="connsiteY2" fmla="*/ 1120 h 10000"/>
              <a:gd name="connsiteX3" fmla="*/ 0 w 10000"/>
              <a:gd name="connsiteY3" fmla="*/ 4942 h 10000"/>
              <a:gd name="connsiteX4" fmla="*/ 1000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8611" y="6885"/>
                  <a:pt x="7625" y="3591"/>
                  <a:pt x="6240" y="0"/>
                </a:cubicBezTo>
                <a:cubicBezTo>
                  <a:pt x="4671" y="412"/>
                  <a:pt x="4319" y="355"/>
                  <a:pt x="3026" y="1120"/>
                </a:cubicBezTo>
                <a:cubicBezTo>
                  <a:pt x="1988" y="1943"/>
                  <a:pt x="1641" y="2117"/>
                  <a:pt x="0" y="4942"/>
                </a:cubicBezTo>
                <a:cubicBezTo>
                  <a:pt x="2335" y="6178"/>
                  <a:pt x="7701" y="8764"/>
                  <a:pt x="10000" y="10000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V="1">
            <a:off x="2119313" y="3414713"/>
            <a:ext cx="3948112" cy="127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V="1">
            <a:off x="4572000" y="3414713"/>
            <a:ext cx="1495425" cy="2506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6081713" y="3414713"/>
            <a:ext cx="1538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V="1">
            <a:off x="5138738" y="4498975"/>
            <a:ext cx="173037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 flipV="1">
            <a:off x="5159375" y="2124075"/>
            <a:ext cx="131763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" name="Oval 9"/>
          <p:cNvSpPr>
            <a:spLocks noChangeArrowheads="1"/>
          </p:cNvSpPr>
          <p:nvPr/>
        </p:nvSpPr>
        <p:spPr bwMode="auto">
          <a:xfrm>
            <a:off x="7524750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7740650" y="35718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Oval 12"/>
          <p:cNvSpPr>
            <a:spLocks noChangeArrowheads="1"/>
          </p:cNvSpPr>
          <p:nvPr/>
        </p:nvSpPr>
        <p:spPr bwMode="auto">
          <a:xfrm>
            <a:off x="7956550" y="37877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8172450" y="40036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Oval 14"/>
          <p:cNvSpPr>
            <a:spLocks noChangeArrowheads="1"/>
          </p:cNvSpPr>
          <p:nvPr/>
        </p:nvSpPr>
        <p:spPr bwMode="auto">
          <a:xfrm>
            <a:off x="8367713" y="4219575"/>
            <a:ext cx="150812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1.48148E-6 C -3.33333E-6 0.11574 -0.07083 0.21018 -0.15764 0.21018 C -0.24444 0.21018 -0.31493 0.11574 -0.31493 1.48148E-6 C -0.31493 -0.11597 -0.24444 -0.20996 -0.15764 -0.20996 C -0.07083 -0.20996 -3.33333E-6 -0.11597 -3.33333E-6 1.48148E-6 Z " pathEditMode="relative" rAng="5400000" ptsTypes="fffff">
                                      <p:cBhvr>
                                        <p:cTn id="8" dur="3000" spd="-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2.22428E-6 C -3.33333E-6 0.19926 -0.14479 0.36214 -0.32291 0.36214 C -0.50069 0.36214 -0.64548 0.19926 -0.64548 2.22428E-6 C -0.64548 -0.20042 -0.50069 -0.36214 -0.32291 -0.36214 C -0.14479 -0.36214 -3.33333E-6 -0.20042 -3.33333E-6 2.22428E-6 Z " pathEditMode="relative" rAng="5400000" ptsTypes="fffff">
                                      <p:cBhvr>
                                        <p:cTn id="10" dur="5000" spd="-100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61111E-6 1.85185E-6 C -3.61111E-6 0.07083 -0.04895 0.12916 -0.10694 0.12916 C -0.16441 0.12916 -0.20902 0.07083 -0.20902 1.85185E-6 C -0.20902 -0.07084 -0.16441 -0.12824 -0.10694 -0.12824 C -0.04895 -0.12824 -3.61111E-6 -0.07084 -3.61111E-6 1.85185E-6 Z " pathEditMode="relative" rAng="5400000" ptsTypes="fffff">
                                      <p:cBhvr>
                                        <p:cTn id="12" dur="2000" spd="-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1597 -0.00023 C -0.01597 0.19908 -0.15729 0.36185 -0.33107 0.36185 C -0.50468 0.36185 -0.64583 0.19908 -0.64583 -0.00023 C -0.64583 -0.20069 -0.50468 -0.36231 -0.33107 -0.36231 C -0.15729 -0.36231 -0.01597 -0.20069 -0.01597 -0.00023 Z " pathEditMode="relative" rAng="5400000" ptsTypes="fffff">
                                      <p:cBhvr>
                                        <p:cTn id="14" dur="5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path" presetSubtype="0" repeatCount="indefinite" fill="hold" grpId="0" nodeType="withEffect">
                                  <p:stCondLst>
                                    <p:cond delay="4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3958 -0.03168 C -0.03958 0.16763 -0.17986 0.33041 -0.35226 0.33041 C -0.52431 0.33041 -0.66441 0.16763 -0.66441 -0.03168 C -0.66441 -0.23214 -0.52431 -0.39376 -0.35226 -0.39376 C -0.17986 -0.39376 -0.03958 -0.23214 -0.03958 -0.03168 Z " pathEditMode="relative" rAng="5400000" ptsTypes="fffff">
                                      <p:cBhvr>
                                        <p:cTn id="16" dur="5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path" presetSubtype="0" repeatCount="indefinite" fill="hold" grpId="0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6319 -0.06312 C -0.06319 0.13618 -0.20364 0.29919 -0.37604 0.29919 C -0.54809 0.29919 -0.68785 0.13618 -0.68785 -0.06312 C -0.68785 -0.26335 -0.54809 -0.42451 -0.37604 -0.42451 C -0.20364 -0.42451 -0.06319 -0.26335 -0.06319 -0.06312 Z " pathEditMode="relative" rAng="5400000" ptsTypes="fffff">
                                      <p:cBhvr>
                                        <p:cTn id="18" dur="50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pat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868 -0.09456 C -0.0868 0.10058 -0.22916 0.26567 -0.40173 0.26567 C -0.57413 0.26567 -0.71163 0.10058 -0.71163 -0.09456 C -0.71163 -0.29364 -0.57413 -0.45341 -0.40173 -0.45341 C -0.22916 -0.45341 -0.0868 -0.29364 -0.0868 -0.09456 Z " pathEditMode="relative" rAng="5400000" ptsTypes="fffff">
                                      <p:cBhvr>
                                        <p:cTn id="20" dur="50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10851 -0.12601 C -0.10851 0.07352 -0.25069 0.23653 -0.42361 0.23653 C -0.59549 0.23653 -0.73437 0.07352 -0.73437 -0.12601 C -0.73437 -0.32671 -0.59549 -0.4881 -0.42361 -0.4881 C -0.25069 -0.4881 -0.10851 -0.32671 -0.10851 -0.12601 Z " pathEditMode="relative" rAng="5400000" ptsTypes="fffff">
                                      <p:cBhvr>
                                        <p:cTn id="22" dur="5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/>
      <p:bldP spid="17415" grpId="1" animBg="1"/>
      <p:bldP spid="17416" grpId="0" animBg="1"/>
      <p:bldP spid="17417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1692275" y="-1212850"/>
            <a:ext cx="9280525" cy="928211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5411788" y="2565400"/>
            <a:ext cx="1897062" cy="1727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1692275" y="382588"/>
            <a:ext cx="7277100" cy="6070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1692275" y="981075"/>
            <a:ext cx="5903913" cy="489585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sz="4000"/>
              <a:t>Космический требушет, </a:t>
            </a:r>
            <a:br>
              <a:rPr lang="ru-RU" sz="4000"/>
            </a:br>
            <a:r>
              <a:rPr lang="ru-RU" sz="1800"/>
              <a:t>добавляем второй требушет ещё одну орбиту для грузов (круговую верхнюю)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 rot="10800000" flipV="1">
            <a:off x="-6" y="4252687"/>
            <a:ext cx="3178629" cy="2605314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2400" dirty="0" smtClean="0"/>
              <a:t>Т.е. с низкой круговой на высокую круговую обменивать грузы мы сможем!</a:t>
            </a:r>
          </a:p>
          <a:p>
            <a:pPr algn="l">
              <a:lnSpc>
                <a:spcPct val="80000"/>
              </a:lnSpc>
            </a:pPr>
            <a:endParaRPr lang="ru-RU" sz="2400" dirty="0"/>
          </a:p>
          <a:p>
            <a:pPr algn="l">
              <a:lnSpc>
                <a:spcPct val="80000"/>
              </a:lnSpc>
            </a:pPr>
            <a:r>
              <a:rPr lang="ru-RU" sz="2400" dirty="0" smtClean="0"/>
              <a:t>Нам бы эту дорогу проложить до Луны.</a:t>
            </a:r>
            <a:endParaRPr lang="ru-RU" sz="2400" dirty="0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4572000" y="1989138"/>
            <a:ext cx="2879725" cy="28797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5492750" y="2852738"/>
            <a:ext cx="115093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Земля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7235825" y="34290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7235825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7524750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8742363" y="0"/>
            <a:ext cx="528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17371" y="6488668"/>
            <a:ext cx="62266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/>
              <a:t>Там можно запастись обменными массами в любом количестве!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C -3.33333E-6 0.11574 -0.07083 0.21018 -0.15764 0.21018 C -0.24444 0.21018 -0.31493 0.11574 -0.31493 1.48148E-6 C -0.31493 -0.11597 -0.24444 -0.20996 -0.15764 -0.20996 C -0.07083 -0.20996 -3.33333E-6 -0.11597 -3.33333E-6 1.48148E-6 Z " pathEditMode="relative" rAng="5400000" ptsTypes="fffff">
                                      <p:cBhvr>
                                        <p:cTn id="8" dur="3000" spd="-100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428E-6 C -3.33333E-6 0.19926 -0.14479 0.36214 -0.32291 0.36214 C -0.50069 0.36214 -0.64548 0.19926 -0.64548 2.22428E-6 C -0.64548 -0.20042 -0.50069 -0.36214 -0.32291 -0.36214 C -0.14479 -0.36214 -3.33333E-6 -0.20042 -3.33333E-6 2.22428E-6 Z " pathEditMode="relative" rAng="5400000" ptsTypes="fffff">
                                      <p:cBhvr>
                                        <p:cTn id="10" dur="5000" spd="-100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C -3.61111E-6 0.07083 -0.04895 0.12916 -0.10694 0.12916 C -0.16441 0.12916 -0.20902 0.07083 -0.20902 1.85185E-6 C -0.20902 -0.07084 -0.16441 -0.12824 -0.10694 -0.12824 C -0.04895 -0.12824 -3.61111E-6 -0.07084 -3.61111E-6 1.85185E-6 Z " pathEditMode="relative" rAng="5400000" ptsTypes="fffff">
                                      <p:cBhvr>
                                        <p:cTn id="12" dur="2000" spd="-100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animBg="1"/>
      <p:bldP spid="11274" grpId="1" animBg="1"/>
      <p:bldP spid="11275" grpId="0" animBg="1"/>
      <p:bldP spid="112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604963" y="-1212850"/>
            <a:ext cx="9367837" cy="928211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5411788" y="2565400"/>
            <a:ext cx="1897062" cy="1727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1717675" y="382588"/>
            <a:ext cx="7251700" cy="6070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1820863" y="981075"/>
            <a:ext cx="5737225" cy="489585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sz="4000"/>
              <a:t>Космический требушет, </a:t>
            </a:r>
            <a:br>
              <a:rPr lang="ru-RU" sz="4000"/>
            </a:br>
            <a:r>
              <a:rPr lang="ru-RU" sz="1800"/>
              <a:t>орбитообмен на верхнюю (круговую) орбиту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4572000" y="1989138"/>
            <a:ext cx="2879725" cy="2879725"/>
          </a:xfrm>
          <a:prstGeom prst="ellipse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5492750" y="2852738"/>
            <a:ext cx="115093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Земля</a:t>
            </a: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8801100" y="3414713"/>
            <a:ext cx="342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7477125" y="3341688"/>
            <a:ext cx="144463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10877550" y="3341688"/>
            <a:ext cx="144463" cy="144462"/>
          </a:xfrm>
          <a:prstGeom prst="ellipse">
            <a:avLst/>
          </a:prstGeom>
          <a:solidFill>
            <a:srgbClr val="3333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8742363" y="0"/>
            <a:ext cx="528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3.33333E-6 C -1.11022E-16 0.24514 -0.17934 0.44537 -0.39792 0.44537 C -0.61632 0.44537 -0.79306 0.24514 -0.79306 3.33333E-6 C -0.79306 -0.24561 -0.61632 -0.44352 -0.39792 -0.44352 C -0.17934 -0.44352 -1.11022E-16 -0.24561 -1.11022E-16 3.33333E-6 Z " pathEditMode="relative" rAng="5400000" ptsTypes="fffff">
                                      <p:cBhvr>
                                        <p:cTn id="8" dur="5000" spd="-100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7" y="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.E-6 3.17919E-6 C 5.E-6 0.37341 -0.22969 0.67884 -0.51198 0.67884 C -0.79393 0.67884 -1.02327 0.37341 -1.02327 3.17919E-6 C -1.02327 -0.37596 -0.79393 -0.67838 -0.51198 -0.67838 C -0.22969 -0.67838 5.E-6 -0.37596 5.E-6 3.17919E-6 Z " pathEditMode="relative" rAng="5400000" ptsTypes="fffff">
                                      <p:cBhvr>
                                        <p:cTn id="10" dur="5000" spd="-100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0069 C 0.0033 0.19538 -0.14462 0.35792 -0.31875 0.35792 C -0.49149 0.35792 -0.62483 0.19538 -0.62483 -0.00069 C -0.62483 -0.19653 -0.49149 -0.35561 -0.31875 -0.35561 C -0.14462 -0.35561 0.0033 -0.19653 0.0033 -0.00069 Z " pathEditMode="relative" rAng="5400000" ptsTypes="fffff">
                                      <p:cBhvr>
                                        <p:cTn id="12" dur="5000" spd="-100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4" y="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2" grpId="1" animBg="1"/>
      <p:bldP spid="3083" grpId="0" animBg="1"/>
      <p:bldP spid="30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5411788" y="2565400"/>
            <a:ext cx="1897062" cy="1727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1692275" y="382588"/>
            <a:ext cx="7277100" cy="6070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1692275" y="-1212850"/>
            <a:ext cx="9280525" cy="928211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1692275" y="981075"/>
            <a:ext cx="5903913" cy="489585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sz="4000"/>
              <a:t>Космический требушет, </a:t>
            </a:r>
            <a:br>
              <a:rPr lang="ru-RU" sz="4000"/>
            </a:br>
            <a:r>
              <a:rPr lang="ru-RU" sz="1800"/>
              <a:t>добавляем третий требушет ещё одну орбиту для грузов (круговую нижнюю)</a:t>
            </a:r>
            <a:br>
              <a:rPr lang="ru-RU" sz="1800"/>
            </a:br>
            <a:endParaRPr lang="ru-RU" sz="180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 flipV="1">
            <a:off x="1403350" y="6453188"/>
            <a:ext cx="6400800" cy="40481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400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4572000" y="1989138"/>
            <a:ext cx="2879725" cy="28797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5492750" y="2852738"/>
            <a:ext cx="115093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Земля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7235825" y="34290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7524750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5416550" y="2728913"/>
            <a:ext cx="1527175" cy="1401762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5416550" y="2781300"/>
            <a:ext cx="1301750" cy="13081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8742363" y="0"/>
            <a:ext cx="528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4</a:t>
            </a:r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7235825" y="3355975"/>
            <a:ext cx="144463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1.48148E-6 C -3.33333E-6 0.11574 -0.07083 0.21018 -0.15764 0.21018 C -0.24444 0.21018 -0.31493 0.11574 -0.31493 1.48148E-6 C -0.31493 -0.11597 -0.24444 -0.20996 -0.15764 -0.20996 C -0.07083 -0.20996 -3.33333E-6 -0.11597 -3.33333E-6 1.48148E-6 Z " pathEditMode="relative" rAng="5400000" ptsTypes="fffff">
                                      <p:cBhvr>
                                        <p:cTn id="8" dur="3000" spd="-100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2.22428E-6 C -3.33333E-6 0.19926 -0.14479 0.36214 -0.32291 0.36214 C -0.50069 0.36214 -0.64548 0.19926 -0.64548 2.22428E-6 C -0.64548 -0.20042 -0.50069 -0.36214 -0.32291 -0.36214 C -0.14479 -0.36214 -3.33333E-6 -0.20042 -3.33333E-6 2.22428E-6 Z " pathEditMode="relative" rAng="5400000" ptsTypes="fffff">
                                      <p:cBhvr>
                                        <p:cTn id="10" dur="5000" spd="-100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61111E-6 1.85185E-6 C -3.61111E-6 0.07083 -0.04895 0.12916 -0.10694 0.12916 C -0.16441 0.12916 -0.20902 0.07083 -0.20902 1.85185E-6 C -0.20902 -0.07084 -0.16441 -0.12824 -0.10694 -0.12824 C -0.04895 -0.12824 -3.61111E-6 -0.07084 -3.61111E-6 1.85185E-6 Z " pathEditMode="relative" rAng="5400000" ptsTypes="fffff">
                                      <p:cBhvr>
                                        <p:cTn id="12" dur="2000" spd="-100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animBg="1"/>
      <p:bldP spid="4106" grpId="1" animBg="1"/>
      <p:bldP spid="4108" grpId="0" animBg="1"/>
      <p:bldP spid="4107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1025</Words>
  <Application>Microsoft Office PowerPoint</Application>
  <PresentationFormat>Экран (4:3)</PresentationFormat>
  <Paragraphs>133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Arial Unicode MS</vt:lpstr>
      <vt:lpstr>Bookman Old Style</vt:lpstr>
      <vt:lpstr>Times New Roman</vt:lpstr>
      <vt:lpstr>Оформление по умолчанию</vt:lpstr>
      <vt:lpstr>Презентация  типа  хи-хи: «А куда же смотрит нобелевский комитет?»    Орбитообменная космонавтика (требушеткосмонавтика)</vt:lpstr>
      <vt:lpstr>Космический требушет,  его орбита и сопряжённые с нею орбиты его обменных космических грузов</vt:lpstr>
      <vt:lpstr>Идеальный способ разгона космического аппарата без отдачи и рывков это объединение подхвата и отпускания равных по массе КА в одном моменте запуска</vt:lpstr>
      <vt:lpstr>Космический требушет,  кратность периодов обращения по орбитам</vt:lpstr>
      <vt:lpstr>Космический требушет,  для максимального повышения производительности нашей обменной космической транспортной системы нам надо задействовать (т.е. занять) все возможные местоположения для обменных космических грузов</vt:lpstr>
      <vt:lpstr>сектора равны по площади, так как процесс обмена космических грузов должен быть периодическим, а время пролёта сектора по второму закону Кеплера пропорционально площади сектора</vt:lpstr>
      <vt:lpstr>Космический требушет,  добавляем второй требушет ещё одну орбиту для грузов (круговую верхнюю)</vt:lpstr>
      <vt:lpstr>Космический требушет,  орбитообмен на верхнюю (круговую) орбиту</vt:lpstr>
      <vt:lpstr>Космический требушет,  добавляем третий требушет ещё одну орбиту для грузов (круговую нижнюю) </vt:lpstr>
      <vt:lpstr>СПУТНИК ПЛАНЕТЫ, ПРЕДСТАВЛЯЮЩИЙ СОБОЙ КАНАТ, РАСКРУЧЕННЫЙ ДО КОНЦЕВОЙ СКОРОСТИ СРАВНИМОЙ С ОРБИТАЛЬНОЙ (ПОРЯДКА 10-41%) И ПРЕДНАЗНАЧЕННЫЙ ДЛЯ ОБМЕНА РАВНЫМИ МАССАМИ Я НАЗЫВАЮ «КОСМИЧЕСКИЙ ТРЕБУШЕТ», ТАК КАК ОН ПОЗВОЛЯЕТ ПРЕОБРАЗОВЫВАТЬ ГРАВИТАЦИОННУЮ ЭНЕРГИЮ ВНЕШНЕГО ДЛЯ ПЛАНЕТЫ ВЕЩЕСТВА В КИНЕТИЧЕСКУЮ ЭНЕРГИЮ ЗАПУСКАЕМОГО КА.  2006 © РАСТОЛКОВСКИЙ</vt:lpstr>
      <vt:lpstr>ОБМЕННЫй ПОЛёТ НА ЛУНУ И ОБРАТНО упрощённо</vt:lpstr>
      <vt:lpstr>На самом деле, при перелёте на Луну и обратно, около Земли не обязательно делать Т-т с концевой скоростью 3 км/с – его можно заменить системой из 2-3 или более Т-в с меньшей концевой скоростью. Это же полезно сделать и около Луны. </vt:lpstr>
      <vt:lpstr>Далее следуют картинки со схемами обменного полёта от высокой круговой околоземной орбиты до поверхности Луны. Причём в этом проекте орбитальные пращи в каждом периоде (длительность периода 41 сутки) могут быть использованы сотни раз. Т.е. каждая праща массой 2-3 тонны может за период в 41 день сменить орбиты сотни посылок массой по тонне. Значит, каждая праща «перевезёт» массу в 30-50 раз большую себя. А этот процесс повторяется каждые 41 день!</vt:lpstr>
      <vt:lpstr>Слайд 14</vt:lpstr>
      <vt:lpstr>Слайд 15</vt:lpstr>
    </vt:vector>
  </TitlesOfParts>
  <Company>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Космичский требушет,  его орбита и сопряжённые с нею орбиты его обменных космических грузов</dc:title>
  <dc:creator>Вячеслав</dc:creator>
  <cp:lastModifiedBy>Admin</cp:lastModifiedBy>
  <cp:revision>32</cp:revision>
  <dcterms:created xsi:type="dcterms:W3CDTF">2007-10-24T15:30:01Z</dcterms:created>
  <dcterms:modified xsi:type="dcterms:W3CDTF">2011-09-30T19:55:25Z</dcterms:modified>
</cp:coreProperties>
</file>